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262" r:id="rId4"/>
    <p:sldId id="263" r:id="rId5"/>
    <p:sldId id="264" r:id="rId6"/>
    <p:sldId id="265" r:id="rId7"/>
    <p:sldId id="266" r:id="rId8"/>
    <p:sldId id="267" r:id="rId9"/>
    <p:sldId id="260" r:id="rId10"/>
    <p:sldId id="268" r:id="rId11"/>
    <p:sldId id="269" r:id="rId12"/>
    <p:sldId id="271" r:id="rId13"/>
    <p:sldId id="272" r:id="rId14"/>
    <p:sldId id="273" r:id="rId15"/>
    <p:sldId id="287" r:id="rId16"/>
    <p:sldId id="288" r:id="rId17"/>
    <p:sldId id="289" r:id="rId18"/>
    <p:sldId id="290" r:id="rId19"/>
    <p:sldId id="286" r:id="rId20"/>
    <p:sldId id="291" r:id="rId21"/>
    <p:sldId id="292" r:id="rId22"/>
    <p:sldId id="294" r:id="rId23"/>
    <p:sldId id="274" r:id="rId24"/>
    <p:sldId id="275" r:id="rId25"/>
    <p:sldId id="276" r:id="rId26"/>
    <p:sldId id="277" r:id="rId27"/>
    <p:sldId id="278" r:id="rId28"/>
    <p:sldId id="279" r:id="rId29"/>
    <p:sldId id="280" r:id="rId30"/>
    <p:sldId id="281" r:id="rId31"/>
    <p:sldId id="282" r:id="rId32"/>
    <p:sldId id="283" r:id="rId33"/>
    <p:sldId id="284" r:id="rId34"/>
    <p:sldId id="295" r:id="rId35"/>
    <p:sldId id="285" r:id="rId36"/>
    <p:sldId id="296" r:id="rId37"/>
    <p:sldId id="297" r:id="rId38"/>
    <p:sldId id="299" r:id="rId39"/>
    <p:sldId id="300" r:id="rId40"/>
    <p:sldId id="298"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2" d="100"/>
          <a:sy n="132" d="100"/>
        </p:scale>
        <p:origin x="-1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DA847-9989-40FD-9A08-768CB4E4705A}" type="datetimeFigureOut">
              <a:rPr lang="en-US" smtClean="0"/>
              <a:t>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634F2-EBF5-406E-89F9-7B9119B4C3C3}" type="slidenum">
              <a:rPr lang="en-US" smtClean="0"/>
              <a:t>‹#›</a:t>
            </a:fld>
            <a:endParaRPr lang="en-US"/>
          </a:p>
        </p:txBody>
      </p:sp>
    </p:spTree>
    <p:extLst>
      <p:ext uri="{BB962C8B-B14F-4D97-AF65-F5344CB8AC3E}">
        <p14:creationId xmlns:p14="http://schemas.microsoft.com/office/powerpoint/2010/main" val="328061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634F2-EBF5-406E-89F9-7B9119B4C3C3}" type="slidenum">
              <a:rPr lang="en-US" smtClean="0"/>
              <a:t>5</a:t>
            </a:fld>
            <a:endParaRPr lang="en-US"/>
          </a:p>
        </p:txBody>
      </p:sp>
    </p:spTree>
    <p:extLst>
      <p:ext uri="{BB962C8B-B14F-4D97-AF65-F5344CB8AC3E}">
        <p14:creationId xmlns:p14="http://schemas.microsoft.com/office/powerpoint/2010/main" val="137278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634F2-EBF5-406E-89F9-7B9119B4C3C3}" type="slidenum">
              <a:rPr lang="en-US" smtClean="0"/>
              <a:t>6</a:t>
            </a:fld>
            <a:endParaRPr lang="en-US"/>
          </a:p>
        </p:txBody>
      </p:sp>
    </p:spTree>
    <p:extLst>
      <p:ext uri="{BB962C8B-B14F-4D97-AF65-F5344CB8AC3E}">
        <p14:creationId xmlns:p14="http://schemas.microsoft.com/office/powerpoint/2010/main" val="13727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634F2-EBF5-406E-89F9-7B9119B4C3C3}" type="slidenum">
              <a:rPr lang="en-US" smtClean="0"/>
              <a:t>7</a:t>
            </a:fld>
            <a:endParaRPr lang="en-US"/>
          </a:p>
        </p:txBody>
      </p:sp>
    </p:spTree>
    <p:extLst>
      <p:ext uri="{BB962C8B-B14F-4D97-AF65-F5344CB8AC3E}">
        <p14:creationId xmlns:p14="http://schemas.microsoft.com/office/powerpoint/2010/main" val="137278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1927DE-9894-4FA2-8E68-1CB068F08FBC}"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399718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927DE-9894-4FA2-8E68-1CB068F08FBC}"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353772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927DE-9894-4FA2-8E68-1CB068F08FBC}"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308966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927DE-9894-4FA2-8E68-1CB068F08FBC}"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286207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927DE-9894-4FA2-8E68-1CB068F08FBC}"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175960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1927DE-9894-4FA2-8E68-1CB068F08FBC}"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408372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1927DE-9894-4FA2-8E68-1CB068F08FBC}" type="datetimeFigureOut">
              <a:rPr lang="en-US" smtClean="0"/>
              <a:t>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266039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1927DE-9894-4FA2-8E68-1CB068F08FBC}" type="datetimeFigureOut">
              <a:rPr lang="en-US" smtClean="0"/>
              <a:t>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347672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927DE-9894-4FA2-8E68-1CB068F08FBC}" type="datetimeFigureOut">
              <a:rPr lang="en-US" smtClean="0"/>
              <a:t>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308541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927DE-9894-4FA2-8E68-1CB068F08FBC}"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140806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927DE-9894-4FA2-8E68-1CB068F08FBC}"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65BE8-5F71-4DC0-9501-926368017EF4}" type="slidenum">
              <a:rPr lang="en-US" smtClean="0"/>
              <a:t>‹#›</a:t>
            </a:fld>
            <a:endParaRPr lang="en-US"/>
          </a:p>
        </p:txBody>
      </p:sp>
    </p:spTree>
    <p:extLst>
      <p:ext uri="{BB962C8B-B14F-4D97-AF65-F5344CB8AC3E}">
        <p14:creationId xmlns:p14="http://schemas.microsoft.com/office/powerpoint/2010/main" val="273277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927DE-9894-4FA2-8E68-1CB068F08FBC}" type="datetimeFigureOut">
              <a:rPr lang="en-US" smtClean="0"/>
              <a:t>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65BE8-5F71-4DC0-9501-926368017EF4}" type="slidenum">
              <a:rPr lang="en-US" smtClean="0"/>
              <a:t>‹#›</a:t>
            </a:fld>
            <a:endParaRPr lang="en-US"/>
          </a:p>
        </p:txBody>
      </p:sp>
    </p:spTree>
    <p:extLst>
      <p:ext uri="{BB962C8B-B14F-4D97-AF65-F5344CB8AC3E}">
        <p14:creationId xmlns:p14="http://schemas.microsoft.com/office/powerpoint/2010/main" val="118510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qje.oxfordjournals.org/content/123/3/1251.short" TargetMode="External"/><Relationship Id="rId3" Type="http://schemas.openxmlformats.org/officeDocument/2006/relationships/hyperlink" Target="http://qje.oxfordjournals.org/content/124/4/1497.short" TargetMode="External"/><Relationship Id="rId7" Type="http://schemas.openxmlformats.org/officeDocument/2006/relationships/hyperlink" Target="http://www.nber.org/papers/w14783" TargetMode="External"/><Relationship Id="rId2" Type="http://schemas.openxmlformats.org/officeDocument/2006/relationships/hyperlink" Target="http://www.colmex.mx/centros/cee/long-run/Lecture2/Acemoglu,%20Colonial%20origins.pdf" TargetMode="External"/><Relationship Id="rId1" Type="http://schemas.openxmlformats.org/officeDocument/2006/relationships/slideLayout" Target="../slideLayouts/slideLayout2.xml"/><Relationship Id="rId6" Type="http://schemas.openxmlformats.org/officeDocument/2006/relationships/hyperlink" Target="http://www.mitpressjournals.org/doi/abs/10.1162/qjec.2009.124.3.1057" TargetMode="External"/><Relationship Id="rId5" Type="http://schemas.openxmlformats.org/officeDocument/2006/relationships/hyperlink" Target="http://www.springerlink.com/index/r94187h34g6h74g1.pdf" TargetMode="External"/><Relationship Id="rId4" Type="http://schemas.openxmlformats.org/officeDocument/2006/relationships/hyperlink" Target="http://www.gsb.stanford.edu/facseminars/events/political_economy/documents/pe_02_11_pefujiwara.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sv-SE" dirty="0" err="1" smtClean="0"/>
              <a:t>Development</a:t>
            </a:r>
            <a:r>
              <a:rPr lang="sv-SE" dirty="0" smtClean="0"/>
              <a:t> </a:t>
            </a:r>
            <a:r>
              <a:rPr lang="sv-SE" dirty="0" err="1" smtClean="0"/>
              <a:t>Economics</a:t>
            </a:r>
            <a:r>
              <a:rPr lang="sv-SE" dirty="0" smtClean="0"/>
              <a:t> </a:t>
            </a:r>
            <a:br>
              <a:rPr lang="sv-SE" dirty="0" smtClean="0"/>
            </a:br>
            <a:r>
              <a:rPr lang="sv-SE" dirty="0" smtClean="0"/>
              <a:t>ECON 4915 </a:t>
            </a:r>
            <a:br>
              <a:rPr lang="sv-SE" dirty="0" smtClean="0"/>
            </a:br>
            <a:r>
              <a:rPr lang="sv-SE" dirty="0" err="1" smtClean="0"/>
              <a:t>Lecture</a:t>
            </a:r>
            <a:r>
              <a:rPr lang="sv-SE" dirty="0" smtClean="0"/>
              <a:t> 4</a:t>
            </a:r>
            <a:br>
              <a:rPr lang="sv-SE" dirty="0" smtClean="0"/>
            </a:br>
            <a:endParaRPr lang="en-US" dirty="0"/>
          </a:p>
        </p:txBody>
      </p:sp>
      <p:sp>
        <p:nvSpPr>
          <p:cNvPr id="13314" name="Subtitle 2"/>
          <p:cNvSpPr>
            <a:spLocks noGrp="1"/>
          </p:cNvSpPr>
          <p:nvPr>
            <p:ph type="subTitle" idx="1"/>
          </p:nvPr>
        </p:nvSpPr>
        <p:spPr>
          <a:xfrm>
            <a:off x="1403350" y="3500438"/>
            <a:ext cx="6400800" cy="1752600"/>
          </a:xfrm>
        </p:spPr>
        <p:txBody>
          <a:bodyPr/>
          <a:lstStyle/>
          <a:p>
            <a:pPr eaLnBrk="1" hangingPunct="1"/>
            <a:endParaRPr lang="en-US" dirty="0" smtClean="0">
              <a:solidFill>
                <a:srgbClr val="898989"/>
              </a:solidFill>
            </a:endParaRPr>
          </a:p>
        </p:txBody>
      </p:sp>
    </p:spTree>
    <p:extLst>
      <p:ext uri="{BB962C8B-B14F-4D97-AF65-F5344CB8AC3E}">
        <p14:creationId xmlns:p14="http://schemas.microsoft.com/office/powerpoint/2010/main" val="1777258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Innovations</a:t>
            </a:r>
            <a:endParaRPr lang="en-US" dirty="0"/>
          </a:p>
        </p:txBody>
      </p:sp>
      <p:sp>
        <p:nvSpPr>
          <p:cNvPr id="3" name="Content Placeholder 2"/>
          <p:cNvSpPr>
            <a:spLocks noGrp="1"/>
          </p:cNvSpPr>
          <p:nvPr>
            <p:ph idx="1"/>
          </p:nvPr>
        </p:nvSpPr>
        <p:spPr/>
        <p:txBody>
          <a:bodyPr/>
          <a:lstStyle/>
          <a:p>
            <a:pPr lvl="0"/>
            <a:r>
              <a:rPr lang="en-US" dirty="0"/>
              <a:t>Dynamic incentives</a:t>
            </a:r>
            <a:r>
              <a:rPr lang="en-US" dirty="0" smtClean="0"/>
              <a:t>.</a:t>
            </a:r>
          </a:p>
          <a:p>
            <a:pPr lvl="0"/>
            <a:endParaRPr lang="en-US" dirty="0"/>
          </a:p>
          <a:p>
            <a:pPr lvl="0"/>
            <a:r>
              <a:rPr lang="en-US" dirty="0"/>
              <a:t>Group liability</a:t>
            </a:r>
            <a:r>
              <a:rPr lang="en-US" dirty="0" smtClean="0"/>
              <a:t>.</a:t>
            </a:r>
          </a:p>
          <a:p>
            <a:pPr lvl="0"/>
            <a:endParaRPr lang="en-US" dirty="0"/>
          </a:p>
          <a:p>
            <a:pPr lvl="0"/>
            <a:r>
              <a:rPr lang="en-US" dirty="0"/>
              <a:t>Repayment frequency and social interactions</a:t>
            </a:r>
            <a:r>
              <a:rPr lang="en-US" dirty="0" smtClean="0"/>
              <a:t>.</a:t>
            </a:r>
          </a:p>
          <a:p>
            <a:pPr lvl="0"/>
            <a:endParaRPr lang="en-US" dirty="0"/>
          </a:p>
          <a:p>
            <a:pPr lvl="0"/>
            <a:r>
              <a:rPr lang="en-US" dirty="0"/>
              <a:t>Simplified collection technology.</a:t>
            </a:r>
          </a:p>
          <a:p>
            <a:endParaRPr lang="en-US" dirty="0"/>
          </a:p>
        </p:txBody>
      </p:sp>
    </p:spTree>
    <p:extLst>
      <p:ext uri="{BB962C8B-B14F-4D97-AF65-F5344CB8AC3E}">
        <p14:creationId xmlns:p14="http://schemas.microsoft.com/office/powerpoint/2010/main" val="702070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Typical</a:t>
            </a:r>
            <a:r>
              <a:rPr lang="sv-SE" dirty="0" smtClean="0"/>
              <a:t> </a:t>
            </a:r>
            <a:r>
              <a:rPr lang="sv-SE" dirty="0" err="1" smtClean="0"/>
              <a:t>exam</a:t>
            </a:r>
            <a:r>
              <a:rPr lang="sv-SE" dirty="0" smtClean="0"/>
              <a:t> </a:t>
            </a:r>
            <a:r>
              <a:rPr lang="sv-SE" dirty="0" err="1" smtClean="0"/>
              <a:t>question</a:t>
            </a:r>
            <a:endParaRPr lang="en-US" dirty="0"/>
          </a:p>
        </p:txBody>
      </p:sp>
      <p:sp>
        <p:nvSpPr>
          <p:cNvPr id="3" name="Content Placeholder 2"/>
          <p:cNvSpPr>
            <a:spLocks noGrp="1"/>
          </p:cNvSpPr>
          <p:nvPr>
            <p:ph idx="1"/>
          </p:nvPr>
        </p:nvSpPr>
        <p:spPr/>
        <p:txBody>
          <a:bodyPr/>
          <a:lstStyle/>
          <a:p>
            <a:r>
              <a:rPr lang="en-US" dirty="0" smtClean="0"/>
              <a:t>3b</a:t>
            </a:r>
            <a:r>
              <a:rPr lang="en-US" dirty="0"/>
              <a:t>) Evidence from behavioral economics suggests that people are not always rational. Discuss microcredit with reference to problems of temptation and self-control (2 points).</a:t>
            </a:r>
          </a:p>
          <a:p>
            <a:endParaRPr lang="en-US" dirty="0"/>
          </a:p>
        </p:txBody>
      </p:sp>
    </p:spTree>
    <p:extLst>
      <p:ext uri="{BB962C8B-B14F-4D97-AF65-F5344CB8AC3E}">
        <p14:creationId xmlns:p14="http://schemas.microsoft.com/office/powerpoint/2010/main" val="152311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Insurance</a:t>
            </a:r>
            <a:endParaRPr lang="en-US" dirty="0"/>
          </a:p>
        </p:txBody>
      </p:sp>
      <p:sp>
        <p:nvSpPr>
          <p:cNvPr id="3" name="Content Placeholder 2"/>
          <p:cNvSpPr>
            <a:spLocks noGrp="1"/>
          </p:cNvSpPr>
          <p:nvPr>
            <p:ph idx="1"/>
          </p:nvPr>
        </p:nvSpPr>
        <p:spPr/>
        <p:txBody>
          <a:bodyPr/>
          <a:lstStyle/>
          <a:p>
            <a:r>
              <a:rPr lang="en-US" dirty="0"/>
              <a:t>The problem of risk</a:t>
            </a:r>
            <a:r>
              <a:rPr lang="en-US" dirty="0" smtClean="0"/>
              <a:t>.</a:t>
            </a:r>
          </a:p>
          <a:p>
            <a:endParaRPr lang="en-US" dirty="0"/>
          </a:p>
          <a:p>
            <a:r>
              <a:rPr lang="en-US" dirty="0"/>
              <a:t>Why doesn’t insurance markets work well</a:t>
            </a:r>
            <a:r>
              <a:rPr lang="en-US" dirty="0" smtClean="0"/>
              <a:t>?</a:t>
            </a:r>
          </a:p>
          <a:p>
            <a:endParaRPr lang="en-US" dirty="0"/>
          </a:p>
          <a:p>
            <a:r>
              <a:rPr lang="en-US" dirty="0"/>
              <a:t>What can be done? </a:t>
            </a:r>
          </a:p>
        </p:txBody>
      </p:sp>
    </p:spTree>
    <p:extLst>
      <p:ext uri="{BB962C8B-B14F-4D97-AF65-F5344CB8AC3E}">
        <p14:creationId xmlns:p14="http://schemas.microsoft.com/office/powerpoint/2010/main" val="194301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Risk</a:t>
            </a:r>
            <a:endParaRPr lang="en-US" dirty="0"/>
          </a:p>
        </p:txBody>
      </p:sp>
      <p:sp>
        <p:nvSpPr>
          <p:cNvPr id="3" name="Content Placeholder 2"/>
          <p:cNvSpPr>
            <a:spLocks noGrp="1"/>
          </p:cNvSpPr>
          <p:nvPr>
            <p:ph idx="1"/>
          </p:nvPr>
        </p:nvSpPr>
        <p:spPr/>
        <p:txBody>
          <a:bodyPr/>
          <a:lstStyle/>
          <a:p>
            <a:r>
              <a:rPr lang="en-US" dirty="0"/>
              <a:t>Risk is a central fact of life for </a:t>
            </a:r>
            <a:r>
              <a:rPr lang="en-US" dirty="0" smtClean="0"/>
              <a:t>poor people.</a:t>
            </a:r>
          </a:p>
          <a:p>
            <a:endParaRPr lang="en-US" dirty="0" smtClean="0"/>
          </a:p>
          <a:p>
            <a:r>
              <a:rPr lang="sv-SE" dirty="0"/>
              <a:t>B</a:t>
            </a:r>
            <a:r>
              <a:rPr lang="en-US" dirty="0" smtClean="0"/>
              <a:t>ad weather, for instance, can </a:t>
            </a:r>
            <a:r>
              <a:rPr lang="en-US" dirty="0"/>
              <a:t>have disastrous consequences</a:t>
            </a:r>
            <a:r>
              <a:rPr lang="en-US" dirty="0" smtClean="0"/>
              <a:t>.</a:t>
            </a:r>
          </a:p>
          <a:p>
            <a:endParaRPr lang="en-US" dirty="0" smtClean="0"/>
          </a:p>
          <a:p>
            <a:r>
              <a:rPr lang="sv-SE" dirty="0" smtClean="0"/>
              <a:t>Another </a:t>
            </a:r>
            <a:r>
              <a:rPr lang="sv-SE" dirty="0" err="1" smtClean="0"/>
              <a:t>serious</a:t>
            </a:r>
            <a:r>
              <a:rPr lang="sv-SE" dirty="0" smtClean="0"/>
              <a:t> problem is </a:t>
            </a:r>
            <a:r>
              <a:rPr lang="sv-SE" dirty="0" err="1" smtClean="0"/>
              <a:t>that</a:t>
            </a:r>
            <a:r>
              <a:rPr lang="sv-SE" dirty="0" smtClean="0"/>
              <a:t> </a:t>
            </a:r>
            <a:r>
              <a:rPr lang="en-US" dirty="0"/>
              <a:t>agricultural prices fluctuate </a:t>
            </a:r>
            <a:r>
              <a:rPr lang="en-US" dirty="0" smtClean="0"/>
              <a:t>a lot. </a:t>
            </a:r>
            <a:endParaRPr lang="en-US" dirty="0"/>
          </a:p>
        </p:txBody>
      </p:sp>
    </p:spTree>
    <p:extLst>
      <p:ext uri="{BB962C8B-B14F-4D97-AF65-F5344CB8AC3E}">
        <p14:creationId xmlns:p14="http://schemas.microsoft.com/office/powerpoint/2010/main" val="1038046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high risk</a:t>
            </a:r>
            <a:br>
              <a:rPr lang="en-US" dirty="0"/>
            </a:br>
            <a:endParaRPr lang="en-US" dirty="0"/>
          </a:p>
        </p:txBody>
      </p:sp>
      <p:sp>
        <p:nvSpPr>
          <p:cNvPr id="3" name="Content Placeholder 2"/>
          <p:cNvSpPr>
            <a:spLocks noGrp="1"/>
          </p:cNvSpPr>
          <p:nvPr>
            <p:ph idx="1"/>
          </p:nvPr>
        </p:nvSpPr>
        <p:spPr/>
        <p:txBody>
          <a:bodyPr/>
          <a:lstStyle/>
          <a:p>
            <a:r>
              <a:rPr lang="en-US" dirty="0"/>
              <a:t>Not only do the poor lead riskier lives than the less poor, but a bad break of the same magnitude is likely to hurt them more. </a:t>
            </a:r>
          </a:p>
          <a:p>
            <a:r>
              <a:rPr lang="en-US" dirty="0"/>
              <a:t>First, a cut in consumption is more painful for someone who consumes very little to start with. </a:t>
            </a:r>
            <a:endParaRPr lang="sv-SE" dirty="0" smtClean="0"/>
          </a:p>
        </p:txBody>
      </p:sp>
    </p:spTree>
    <p:extLst>
      <p:ext uri="{BB962C8B-B14F-4D97-AF65-F5344CB8AC3E}">
        <p14:creationId xmlns:p14="http://schemas.microsoft.com/office/powerpoint/2010/main" val="984831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high risk</a:t>
            </a:r>
            <a:br>
              <a:rPr lang="en-US" dirty="0"/>
            </a:br>
            <a:endParaRPr lang="en-US" dirty="0"/>
          </a:p>
        </p:txBody>
      </p:sp>
      <p:sp>
        <p:nvSpPr>
          <p:cNvPr id="3" name="Content Placeholder 2"/>
          <p:cNvSpPr>
            <a:spLocks noGrp="1"/>
          </p:cNvSpPr>
          <p:nvPr>
            <p:ph idx="1"/>
          </p:nvPr>
        </p:nvSpPr>
        <p:spPr/>
        <p:txBody>
          <a:bodyPr/>
          <a:lstStyle/>
          <a:p>
            <a:r>
              <a:rPr lang="en-US" dirty="0"/>
              <a:t>Second, when the relationship between income today and future income is S-shaped, the effect on the poor of a bad break may be much worse than temporary unhappiness. </a:t>
            </a:r>
            <a:endParaRPr lang="en-US" dirty="0" smtClean="0"/>
          </a:p>
          <a:p>
            <a:endParaRPr lang="en-US" dirty="0" smtClean="0"/>
          </a:p>
          <a:p>
            <a:r>
              <a:rPr lang="en-US" dirty="0"/>
              <a:t>Finally, the process is often reinforced by a psychological process. </a:t>
            </a:r>
            <a:endParaRPr lang="sv-SE" dirty="0" smtClean="0"/>
          </a:p>
        </p:txBody>
      </p:sp>
    </p:spTree>
    <p:extLst>
      <p:ext uri="{BB962C8B-B14F-4D97-AF65-F5344CB8AC3E}">
        <p14:creationId xmlns:p14="http://schemas.microsoft.com/office/powerpoint/2010/main" val="2159416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high risk</a:t>
            </a:r>
            <a:br>
              <a:rPr lang="en-US" dirty="0"/>
            </a:br>
            <a:endParaRPr lang="en-US" dirty="0"/>
          </a:p>
        </p:txBody>
      </p:sp>
      <p:sp>
        <p:nvSpPr>
          <p:cNvPr id="3" name="Content Placeholder 2"/>
          <p:cNvSpPr>
            <a:spLocks noGrp="1"/>
          </p:cNvSpPr>
          <p:nvPr>
            <p:ph idx="1"/>
          </p:nvPr>
        </p:nvSpPr>
        <p:spPr/>
        <p:txBody>
          <a:bodyPr/>
          <a:lstStyle/>
          <a:p>
            <a:r>
              <a:rPr lang="en-US" dirty="0"/>
              <a:t>A common way of coping with risk is by being very conservative on the farm or in the business. </a:t>
            </a:r>
            <a:endParaRPr lang="en-US" dirty="0" smtClean="0"/>
          </a:p>
          <a:p>
            <a:r>
              <a:rPr lang="en-US" dirty="0"/>
              <a:t>So, the risk borne by the poor is not only costly once a shock hits: The fear that something bad might happen has an independent effect on poor peoples ability to fully realize their potential, or </a:t>
            </a:r>
            <a:r>
              <a:rPr lang="en-US" dirty="0" smtClean="0"/>
              <a:t>capabilities.</a:t>
            </a:r>
            <a:endParaRPr lang="sv-SE" dirty="0" smtClean="0"/>
          </a:p>
        </p:txBody>
      </p:sp>
    </p:spTree>
    <p:extLst>
      <p:ext uri="{BB962C8B-B14F-4D97-AF65-F5344CB8AC3E}">
        <p14:creationId xmlns:p14="http://schemas.microsoft.com/office/powerpoint/2010/main" val="2861434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To </a:t>
            </a:r>
            <a:r>
              <a:rPr lang="sv-SE" dirty="0" err="1" smtClean="0"/>
              <a:t>reduce</a:t>
            </a:r>
            <a:r>
              <a:rPr lang="sv-SE" dirty="0" smtClean="0"/>
              <a:t> risk, </a:t>
            </a:r>
            <a:r>
              <a:rPr lang="sv-SE" dirty="0" err="1" smtClean="0"/>
              <a:t>smoothing</a:t>
            </a:r>
            <a:r>
              <a:rPr lang="sv-SE" dirty="0" smtClean="0"/>
              <a:t> </a:t>
            </a:r>
            <a:r>
              <a:rPr lang="sv-SE" dirty="0" err="1" smtClean="0"/>
              <a:t>of</a:t>
            </a:r>
            <a:r>
              <a:rPr lang="sv-SE" dirty="0" smtClean="0"/>
              <a:t> </a:t>
            </a:r>
            <a:r>
              <a:rPr lang="sv-SE" dirty="0" err="1" smtClean="0"/>
              <a:t>consumption</a:t>
            </a:r>
            <a:r>
              <a:rPr lang="sv-SE" dirty="0" smtClean="0"/>
              <a:t> is </a:t>
            </a:r>
            <a:r>
              <a:rPr lang="sv-SE" dirty="0" err="1" smtClean="0"/>
              <a:t>necessary</a:t>
            </a:r>
            <a:endParaRPr lang="en-US" dirty="0"/>
          </a:p>
        </p:txBody>
      </p:sp>
      <p:sp>
        <p:nvSpPr>
          <p:cNvPr id="3" name="Content Placeholder 2"/>
          <p:cNvSpPr>
            <a:spLocks noGrp="1"/>
          </p:cNvSpPr>
          <p:nvPr>
            <p:ph idx="1"/>
          </p:nvPr>
        </p:nvSpPr>
        <p:spPr/>
        <p:txBody>
          <a:bodyPr/>
          <a:lstStyle/>
          <a:p>
            <a:r>
              <a:rPr lang="sv-SE" dirty="0" err="1" smtClean="0"/>
              <a:t>How</a:t>
            </a:r>
            <a:r>
              <a:rPr lang="sv-SE" dirty="0" smtClean="0"/>
              <a:t> </a:t>
            </a:r>
            <a:r>
              <a:rPr lang="sv-SE" dirty="0" err="1" smtClean="0"/>
              <a:t>smooth</a:t>
            </a:r>
            <a:r>
              <a:rPr lang="sv-SE" dirty="0" smtClean="0"/>
              <a:t> </a:t>
            </a:r>
            <a:r>
              <a:rPr lang="sv-SE" dirty="0" err="1" smtClean="0"/>
              <a:t>consumption</a:t>
            </a:r>
            <a:r>
              <a:rPr lang="sv-SE" dirty="0" smtClean="0"/>
              <a:t>?</a:t>
            </a:r>
          </a:p>
          <a:p>
            <a:r>
              <a:rPr lang="sv-SE" dirty="0" err="1" smtClean="0"/>
              <a:t>One</a:t>
            </a:r>
            <a:r>
              <a:rPr lang="sv-SE" dirty="0" smtClean="0"/>
              <a:t> </a:t>
            </a:r>
            <a:r>
              <a:rPr lang="sv-SE" dirty="0" err="1" smtClean="0"/>
              <a:t>way</a:t>
            </a:r>
            <a:r>
              <a:rPr lang="sv-SE" dirty="0" smtClean="0"/>
              <a:t> is via </a:t>
            </a:r>
            <a:r>
              <a:rPr lang="sv-SE" dirty="0" err="1" smtClean="0"/>
              <a:t>credit</a:t>
            </a:r>
            <a:r>
              <a:rPr lang="sv-SE" dirty="0" smtClean="0"/>
              <a:t>.</a:t>
            </a:r>
          </a:p>
          <a:p>
            <a:r>
              <a:rPr lang="sv-SE" dirty="0" err="1" smtClean="0"/>
              <a:t>We</a:t>
            </a:r>
            <a:r>
              <a:rPr lang="sv-SE" dirty="0" smtClean="0"/>
              <a:t> </a:t>
            </a:r>
            <a:r>
              <a:rPr lang="sv-SE" dirty="0" err="1" smtClean="0"/>
              <a:t>have</a:t>
            </a:r>
            <a:r>
              <a:rPr lang="sv-SE" dirty="0" smtClean="0"/>
              <a:t> </a:t>
            </a:r>
            <a:r>
              <a:rPr lang="sv-SE" dirty="0" err="1" smtClean="0"/>
              <a:t>already</a:t>
            </a:r>
            <a:r>
              <a:rPr lang="sv-SE" dirty="0" smtClean="0"/>
              <a:t> </a:t>
            </a:r>
            <a:r>
              <a:rPr lang="sv-SE" dirty="0" err="1" smtClean="0"/>
              <a:t>seen</a:t>
            </a:r>
            <a:r>
              <a:rPr lang="sv-SE" dirty="0" smtClean="0"/>
              <a:t> </a:t>
            </a:r>
            <a:r>
              <a:rPr lang="sv-SE" dirty="0" err="1" smtClean="0"/>
              <a:t>that</a:t>
            </a:r>
            <a:r>
              <a:rPr lang="sv-SE" dirty="0" smtClean="0"/>
              <a:t> </a:t>
            </a:r>
            <a:r>
              <a:rPr lang="sv-SE" dirty="0" err="1" smtClean="0"/>
              <a:t>this</a:t>
            </a:r>
            <a:r>
              <a:rPr lang="sv-SE" dirty="0" smtClean="0"/>
              <a:t> is not </a:t>
            </a:r>
            <a:r>
              <a:rPr lang="sv-SE" dirty="0" err="1" smtClean="0"/>
              <a:t>very</a:t>
            </a:r>
            <a:r>
              <a:rPr lang="sv-SE" dirty="0" smtClean="0"/>
              <a:t> </a:t>
            </a:r>
            <a:r>
              <a:rPr lang="sv-SE" dirty="0" err="1" smtClean="0"/>
              <a:t>easy</a:t>
            </a:r>
            <a:r>
              <a:rPr lang="sv-SE" dirty="0" smtClean="0"/>
              <a:t>.</a:t>
            </a:r>
          </a:p>
          <a:p>
            <a:r>
              <a:rPr lang="sv-SE" dirty="0" smtClean="0"/>
              <a:t>Another </a:t>
            </a:r>
            <a:r>
              <a:rPr lang="sv-SE" dirty="0" err="1" smtClean="0"/>
              <a:t>way</a:t>
            </a:r>
            <a:r>
              <a:rPr lang="sv-SE" dirty="0" smtClean="0"/>
              <a:t> is via </a:t>
            </a:r>
            <a:r>
              <a:rPr lang="sv-SE" dirty="0" err="1" smtClean="0"/>
              <a:t>self-insurance</a:t>
            </a:r>
            <a:r>
              <a:rPr lang="sv-SE" dirty="0"/>
              <a:t>.</a:t>
            </a:r>
            <a:endParaRPr lang="en-US" dirty="0"/>
          </a:p>
        </p:txBody>
      </p:sp>
    </p:spTree>
    <p:extLst>
      <p:ext uri="{BB962C8B-B14F-4D97-AF65-F5344CB8AC3E}">
        <p14:creationId xmlns:p14="http://schemas.microsoft.com/office/powerpoint/2010/main" val="2001575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Self-</a:t>
            </a:r>
            <a:r>
              <a:rPr lang="sv-SE" dirty="0" err="1" smtClean="0"/>
              <a:t>insurance</a:t>
            </a:r>
            <a:endParaRPr lang="en-US" dirty="0"/>
          </a:p>
        </p:txBody>
      </p:sp>
      <p:sp>
        <p:nvSpPr>
          <p:cNvPr id="3" name="Content Placeholder 2"/>
          <p:cNvSpPr>
            <a:spLocks noGrp="1"/>
          </p:cNvSpPr>
          <p:nvPr>
            <p:ph idx="1"/>
          </p:nvPr>
        </p:nvSpPr>
        <p:spPr/>
        <p:txBody>
          <a:bodyPr/>
          <a:lstStyle/>
          <a:p>
            <a:r>
              <a:rPr lang="en-US" dirty="0"/>
              <a:t>Using one’s own wealth to smooth uncertain shocks in income</a:t>
            </a:r>
            <a:r>
              <a:rPr lang="en-US" dirty="0" smtClean="0"/>
              <a:t>.</a:t>
            </a:r>
          </a:p>
          <a:p>
            <a:r>
              <a:rPr lang="en-US" dirty="0" smtClean="0"/>
              <a:t>The example of bullock markets (</a:t>
            </a:r>
            <a:r>
              <a:rPr lang="en-US" dirty="0" err="1" smtClean="0"/>
              <a:t>Rosenzweig</a:t>
            </a:r>
            <a:r>
              <a:rPr lang="en-US" dirty="0" smtClean="0"/>
              <a:t> </a:t>
            </a:r>
            <a:r>
              <a:rPr lang="en-US" dirty="0"/>
              <a:t>and </a:t>
            </a:r>
            <a:r>
              <a:rPr lang="en-US" dirty="0" err="1"/>
              <a:t>Wolpin</a:t>
            </a:r>
            <a:r>
              <a:rPr lang="en-US" dirty="0"/>
              <a:t> </a:t>
            </a:r>
            <a:r>
              <a:rPr lang="en-US" dirty="0" smtClean="0"/>
              <a:t>1993). </a:t>
            </a:r>
            <a:endParaRPr lang="en-US" dirty="0"/>
          </a:p>
        </p:txBody>
      </p:sp>
    </p:spTree>
    <p:extLst>
      <p:ext uri="{BB962C8B-B14F-4D97-AF65-F5344CB8AC3E}">
        <p14:creationId xmlns:p14="http://schemas.microsoft.com/office/powerpoint/2010/main" val="1230963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bullock cart in India</a:t>
            </a:r>
            <a:r>
              <a:rPr lang="en-US" dirty="0" smtClean="0"/>
              <a:t>”</a:t>
            </a:r>
            <a:r>
              <a:rPr lang="en-US" dirty="0"/>
              <a:t/>
            </a:r>
            <a:br>
              <a:rPr lang="en-US" dirty="0"/>
            </a:b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3" y="1916832"/>
            <a:ext cx="4329481"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455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sv-SE" smtClean="0"/>
              <a:t>Outline</a:t>
            </a:r>
            <a:endParaRPr lang="en-US" smtClean="0"/>
          </a:p>
        </p:txBody>
      </p:sp>
      <p:sp>
        <p:nvSpPr>
          <p:cNvPr id="14338" name="Content Placeholder 2"/>
          <p:cNvSpPr>
            <a:spLocks noGrp="1"/>
          </p:cNvSpPr>
          <p:nvPr>
            <p:ph idx="1"/>
          </p:nvPr>
        </p:nvSpPr>
        <p:spPr/>
        <p:txBody>
          <a:bodyPr>
            <a:normAutofit/>
          </a:bodyPr>
          <a:lstStyle/>
          <a:p>
            <a:pPr eaLnBrk="1" hangingPunct="1"/>
            <a:r>
              <a:rPr lang="sv-SE" dirty="0" err="1" smtClean="0"/>
              <a:t>Seminar</a:t>
            </a:r>
            <a:r>
              <a:rPr lang="sv-SE" dirty="0" smtClean="0"/>
              <a:t> 3</a:t>
            </a:r>
          </a:p>
          <a:p>
            <a:r>
              <a:rPr lang="en-US" dirty="0"/>
              <a:t>Discussion on group lending</a:t>
            </a:r>
          </a:p>
          <a:p>
            <a:r>
              <a:rPr lang="en-US" dirty="0"/>
              <a:t>Possible exam question</a:t>
            </a:r>
          </a:p>
          <a:p>
            <a:r>
              <a:rPr lang="en-US" dirty="0" smtClean="0"/>
              <a:t>Insurance</a:t>
            </a:r>
          </a:p>
          <a:p>
            <a:pPr lvl="2">
              <a:lnSpc>
                <a:spcPct val="90000"/>
              </a:lnSpc>
              <a:spcBef>
                <a:spcPct val="0"/>
              </a:spcBef>
              <a:spcAft>
                <a:spcPts val="600"/>
              </a:spcAft>
              <a:buFont typeface="Wingdings" pitchFamily="2" charset="2"/>
              <a:buChar char="Ø"/>
              <a:defRPr/>
            </a:pPr>
            <a:r>
              <a:rPr lang="en-US" dirty="0" smtClean="0"/>
              <a:t>The </a:t>
            </a:r>
            <a:r>
              <a:rPr lang="en-US" dirty="0"/>
              <a:t>problem of risk.</a:t>
            </a:r>
          </a:p>
          <a:p>
            <a:pPr marL="914400" lvl="2" indent="0">
              <a:lnSpc>
                <a:spcPct val="90000"/>
              </a:lnSpc>
              <a:spcBef>
                <a:spcPct val="0"/>
              </a:spcBef>
              <a:spcAft>
                <a:spcPts val="600"/>
              </a:spcAft>
              <a:buNone/>
              <a:defRPr/>
            </a:pPr>
            <a:endParaRPr lang="sv-SE" dirty="0"/>
          </a:p>
          <a:p>
            <a:pPr lvl="2">
              <a:lnSpc>
                <a:spcPct val="90000"/>
              </a:lnSpc>
              <a:spcBef>
                <a:spcPct val="0"/>
              </a:spcBef>
              <a:spcAft>
                <a:spcPts val="600"/>
              </a:spcAft>
              <a:buFont typeface="Wingdings" pitchFamily="2" charset="2"/>
              <a:buChar char="Ø"/>
              <a:defRPr/>
            </a:pPr>
            <a:r>
              <a:rPr lang="en-US" dirty="0" smtClean="0"/>
              <a:t>Why </a:t>
            </a:r>
            <a:r>
              <a:rPr lang="en-US" dirty="0"/>
              <a:t>doesn’t insurance markets work well?</a:t>
            </a:r>
          </a:p>
          <a:p>
            <a:pPr lvl="2">
              <a:lnSpc>
                <a:spcPct val="90000"/>
              </a:lnSpc>
              <a:spcBef>
                <a:spcPct val="0"/>
              </a:spcBef>
              <a:spcAft>
                <a:spcPts val="600"/>
              </a:spcAft>
              <a:buFont typeface="Wingdings" pitchFamily="2" charset="2"/>
              <a:buChar char="Ø"/>
              <a:defRPr/>
            </a:pPr>
            <a:endParaRPr lang="sv-SE" dirty="0"/>
          </a:p>
          <a:p>
            <a:pPr lvl="2">
              <a:lnSpc>
                <a:spcPct val="90000"/>
              </a:lnSpc>
              <a:spcBef>
                <a:spcPct val="0"/>
              </a:spcBef>
              <a:spcAft>
                <a:spcPts val="600"/>
              </a:spcAft>
              <a:buFont typeface="Wingdings" pitchFamily="2" charset="2"/>
              <a:buChar char="Ø"/>
              <a:defRPr/>
            </a:pPr>
            <a:r>
              <a:rPr lang="sv-SE" dirty="0"/>
              <a:t> </a:t>
            </a:r>
            <a:r>
              <a:rPr lang="en-US" dirty="0" smtClean="0"/>
              <a:t>What </a:t>
            </a:r>
            <a:r>
              <a:rPr lang="en-US" dirty="0"/>
              <a:t>can be done? </a:t>
            </a:r>
          </a:p>
          <a:p>
            <a:pPr marL="0" indent="0">
              <a:buNone/>
            </a:pPr>
            <a:endParaRPr lang="en-US" dirty="0" smtClean="0"/>
          </a:p>
          <a:p>
            <a:endParaRPr lang="en-US" dirty="0"/>
          </a:p>
          <a:p>
            <a:endParaRPr lang="en-US" dirty="0"/>
          </a:p>
          <a:p>
            <a:endParaRPr lang="en-US" dirty="0"/>
          </a:p>
          <a:p>
            <a:pPr marL="0" indent="0" eaLnBrk="1" hangingPunct="1">
              <a:buNone/>
            </a:pPr>
            <a:endParaRPr lang="sv-SE" dirty="0" smtClean="0"/>
          </a:p>
        </p:txBody>
      </p:sp>
    </p:spTree>
    <p:extLst>
      <p:ext uri="{BB962C8B-B14F-4D97-AF65-F5344CB8AC3E}">
        <p14:creationId xmlns:p14="http://schemas.microsoft.com/office/powerpoint/2010/main" val="2175649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Mutual </a:t>
            </a:r>
            <a:r>
              <a:rPr lang="sv-SE" dirty="0" err="1" smtClean="0"/>
              <a:t>insurance</a:t>
            </a:r>
            <a:r>
              <a:rPr lang="sv-SE" dirty="0" smtClean="0"/>
              <a:t> </a:t>
            </a:r>
            <a:r>
              <a:rPr lang="sv-SE" dirty="0" err="1" smtClean="0"/>
              <a:t>can</a:t>
            </a:r>
            <a:r>
              <a:rPr lang="sv-SE" dirty="0" smtClean="0"/>
              <a:t> </a:t>
            </a:r>
            <a:r>
              <a:rPr lang="sv-SE" dirty="0" err="1" smtClean="0"/>
              <a:t>also</a:t>
            </a:r>
            <a:r>
              <a:rPr lang="sv-SE" dirty="0" smtClean="0"/>
              <a:t> be </a:t>
            </a:r>
            <a:r>
              <a:rPr lang="sv-SE" dirty="0" err="1" smtClean="0"/>
              <a:t>used</a:t>
            </a:r>
            <a:r>
              <a:rPr lang="sv-SE" dirty="0" smtClean="0"/>
              <a:t> </a:t>
            </a:r>
            <a:r>
              <a:rPr lang="sv-SE" dirty="0" err="1" smtClean="0"/>
              <a:t>to</a:t>
            </a:r>
            <a:r>
              <a:rPr lang="sv-SE" dirty="0" smtClean="0"/>
              <a:t> </a:t>
            </a:r>
            <a:r>
              <a:rPr lang="sv-SE" dirty="0" err="1" smtClean="0"/>
              <a:t>smooth</a:t>
            </a:r>
            <a:r>
              <a:rPr lang="sv-SE" dirty="0" smtClean="0"/>
              <a:t> </a:t>
            </a:r>
            <a:r>
              <a:rPr lang="sv-SE" dirty="0" err="1" smtClean="0"/>
              <a:t>income</a:t>
            </a:r>
            <a:endParaRPr lang="en-US" dirty="0"/>
          </a:p>
        </p:txBody>
      </p:sp>
      <p:sp>
        <p:nvSpPr>
          <p:cNvPr id="3" name="Content Placeholder 2"/>
          <p:cNvSpPr>
            <a:spLocks noGrp="1"/>
          </p:cNvSpPr>
          <p:nvPr>
            <p:ph idx="1"/>
          </p:nvPr>
        </p:nvSpPr>
        <p:spPr/>
        <p:txBody>
          <a:bodyPr/>
          <a:lstStyle/>
          <a:p>
            <a:r>
              <a:rPr lang="en-US" dirty="0"/>
              <a:t>We have two farmers, A and B. </a:t>
            </a:r>
            <a:endParaRPr lang="en-US" dirty="0" smtClean="0"/>
          </a:p>
          <a:p>
            <a:r>
              <a:rPr lang="en-US" dirty="0" smtClean="0"/>
              <a:t>They </a:t>
            </a:r>
            <a:r>
              <a:rPr lang="en-US" dirty="0"/>
              <a:t>produce the same crop and use the same amounts of land and other inputs. </a:t>
            </a:r>
            <a:endParaRPr lang="en-US" dirty="0" smtClean="0"/>
          </a:p>
          <a:p>
            <a:r>
              <a:rPr lang="en-US" dirty="0" smtClean="0"/>
              <a:t>The </a:t>
            </a:r>
            <a:r>
              <a:rPr lang="en-US" dirty="0"/>
              <a:t>harvest yields 2000 NOK if all goes well and 1000 if it goes bad. </a:t>
            </a:r>
            <a:endParaRPr lang="en-US" dirty="0" smtClean="0"/>
          </a:p>
          <a:p>
            <a:r>
              <a:rPr lang="en-US" dirty="0" smtClean="0"/>
              <a:t>Probability </a:t>
            </a:r>
            <a:r>
              <a:rPr lang="en-US" dirty="0"/>
              <a:t>of each event is 0.5. </a:t>
            </a:r>
          </a:p>
          <a:p>
            <a:endParaRPr lang="en-US" dirty="0"/>
          </a:p>
        </p:txBody>
      </p:sp>
    </p:spTree>
    <p:extLst>
      <p:ext uri="{BB962C8B-B14F-4D97-AF65-F5344CB8AC3E}">
        <p14:creationId xmlns:p14="http://schemas.microsoft.com/office/powerpoint/2010/main" val="559829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Mutual </a:t>
            </a:r>
            <a:r>
              <a:rPr lang="sv-SE" dirty="0" err="1" smtClean="0"/>
              <a:t>insurance</a:t>
            </a:r>
            <a:r>
              <a:rPr lang="sv-SE" dirty="0" smtClean="0"/>
              <a:t> </a:t>
            </a:r>
            <a:r>
              <a:rPr lang="sv-SE" dirty="0" err="1" smtClean="0"/>
              <a:t>continued</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they decide on a mutual insurance scheme so that each farmer pays the other one 500 NOK in the case that </a:t>
            </a:r>
            <a:r>
              <a:rPr lang="en-US" dirty="0" smtClean="0"/>
              <a:t>one get </a:t>
            </a:r>
            <a:r>
              <a:rPr lang="en-US" dirty="0"/>
              <a:t>a good harvest and the other one a bad harvest.</a:t>
            </a:r>
          </a:p>
          <a:p>
            <a:r>
              <a:rPr lang="en-US" dirty="0"/>
              <a:t>Then we get the following consumption </a:t>
            </a:r>
            <a:r>
              <a:rPr lang="en-US" dirty="0" smtClean="0"/>
              <a:t>stream with </a:t>
            </a:r>
            <a:r>
              <a:rPr lang="en-US" dirty="0"/>
              <a:t>probability 0.25: 2000, 1000, 1500, 1500. </a:t>
            </a:r>
          </a:p>
          <a:p>
            <a:endParaRPr lang="en-US" dirty="0"/>
          </a:p>
        </p:txBody>
      </p:sp>
    </p:spTree>
    <p:extLst>
      <p:ext uri="{BB962C8B-B14F-4D97-AF65-F5344CB8AC3E}">
        <p14:creationId xmlns:p14="http://schemas.microsoft.com/office/powerpoint/2010/main" val="2720259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Mutual </a:t>
            </a:r>
            <a:r>
              <a:rPr lang="sv-SE" dirty="0" err="1" smtClean="0"/>
              <a:t>insurance</a:t>
            </a:r>
            <a:r>
              <a:rPr lang="sv-SE" dirty="0" smtClean="0"/>
              <a:t> </a:t>
            </a:r>
            <a:r>
              <a:rPr lang="sv-SE" dirty="0" err="1" smtClean="0"/>
              <a:t>continued</a:t>
            </a:r>
            <a:endParaRPr lang="en-US" dirty="0"/>
          </a:p>
        </p:txBody>
      </p:sp>
      <p:sp>
        <p:nvSpPr>
          <p:cNvPr id="3" name="Content Placeholder 2"/>
          <p:cNvSpPr>
            <a:spLocks noGrp="1"/>
          </p:cNvSpPr>
          <p:nvPr>
            <p:ph idx="1"/>
          </p:nvPr>
        </p:nvSpPr>
        <p:spPr/>
        <p:txBody>
          <a:bodyPr>
            <a:normAutofit/>
          </a:bodyPr>
          <a:lstStyle/>
          <a:p>
            <a:r>
              <a:rPr lang="en-US" dirty="0"/>
              <a:t>If the farmers are risk </a:t>
            </a:r>
            <a:r>
              <a:rPr lang="en-US" dirty="0" smtClean="0"/>
              <a:t>averse, </a:t>
            </a:r>
            <a:r>
              <a:rPr lang="en-US" dirty="0"/>
              <a:t>this mutual insurance increases expected utility. </a:t>
            </a:r>
            <a:endParaRPr lang="en-US" dirty="0" smtClean="0"/>
          </a:p>
          <a:p>
            <a:endParaRPr lang="en-US" dirty="0" smtClean="0"/>
          </a:p>
          <a:p>
            <a:r>
              <a:rPr lang="en-US" dirty="0" smtClean="0"/>
              <a:t>What happens if </a:t>
            </a:r>
            <a:r>
              <a:rPr lang="en-US" dirty="0"/>
              <a:t>risks are perfectly positively </a:t>
            </a:r>
            <a:r>
              <a:rPr lang="en-US" dirty="0" smtClean="0"/>
              <a:t>correlated?</a:t>
            </a:r>
          </a:p>
          <a:p>
            <a:endParaRPr lang="en-US" dirty="0" smtClean="0"/>
          </a:p>
          <a:p>
            <a:r>
              <a:rPr lang="en-US" dirty="0"/>
              <a:t>P</a:t>
            </a:r>
            <a:r>
              <a:rPr lang="en-US" dirty="0" smtClean="0"/>
              <a:t>erfectly negatively correlated?</a:t>
            </a:r>
          </a:p>
          <a:p>
            <a:endParaRPr lang="en-US" dirty="0" smtClean="0"/>
          </a:p>
          <a:p>
            <a:pPr marL="0" indent="0">
              <a:buNone/>
            </a:pPr>
            <a:endParaRPr lang="en-US" dirty="0"/>
          </a:p>
        </p:txBody>
      </p:sp>
    </p:spTree>
    <p:extLst>
      <p:ext uri="{BB962C8B-B14F-4D97-AF65-F5344CB8AC3E}">
        <p14:creationId xmlns:p14="http://schemas.microsoft.com/office/powerpoint/2010/main" val="1358873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a:t>
            </a:r>
            <a:r>
              <a:rPr lang="sv-SE" dirty="0" err="1" smtClean="0"/>
              <a:t>perfect</a:t>
            </a:r>
            <a:r>
              <a:rPr lang="sv-SE" dirty="0" smtClean="0"/>
              <a:t> </a:t>
            </a:r>
            <a:r>
              <a:rPr lang="sv-SE" dirty="0" err="1" smtClean="0"/>
              <a:t>insurance</a:t>
            </a:r>
            <a:r>
              <a:rPr lang="sv-SE" dirty="0" smtClean="0"/>
              <a:t> </a:t>
            </a:r>
            <a:r>
              <a:rPr lang="sv-SE" dirty="0" err="1" smtClean="0"/>
              <a:t>model</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9637" y="2132856"/>
            <a:ext cx="7714771" cy="2545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519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Insure</a:t>
            </a:r>
            <a:r>
              <a:rPr lang="sv-SE" dirty="0" smtClean="0"/>
              <a:t> </a:t>
            </a:r>
            <a:r>
              <a:rPr lang="sv-SE" dirty="0" err="1" smtClean="0"/>
              <a:t>away</a:t>
            </a:r>
            <a:r>
              <a:rPr lang="sv-SE" dirty="0" smtClean="0"/>
              <a:t> the </a:t>
            </a:r>
            <a:r>
              <a:rPr lang="sv-SE" dirty="0" err="1" smtClean="0"/>
              <a:t>idiosyncratic</a:t>
            </a:r>
            <a:r>
              <a:rPr lang="sv-SE" dirty="0" smtClean="0"/>
              <a:t> risk</a:t>
            </a:r>
            <a:endParaRPr lang="en-US" dirty="0"/>
          </a:p>
        </p:txBody>
      </p:sp>
      <p:sp>
        <p:nvSpPr>
          <p:cNvPr id="3" name="Content Placeholder 2"/>
          <p:cNvSpPr>
            <a:spLocks noGrp="1"/>
          </p:cNvSpPr>
          <p:nvPr>
            <p:ph idx="1"/>
          </p:nvPr>
        </p:nvSpPr>
        <p:spPr/>
        <p:txBody>
          <a:bodyPr/>
          <a:lstStyle/>
          <a:p>
            <a:r>
              <a:rPr lang="sv-SE" dirty="0" smtClean="0"/>
              <a:t>So </a:t>
            </a:r>
            <a:r>
              <a:rPr lang="sv-SE" dirty="0" err="1" smtClean="0"/>
              <a:t>that</a:t>
            </a:r>
            <a:r>
              <a:rPr lang="sv-SE" dirty="0" smtClean="0"/>
              <a:t> all farmers </a:t>
            </a:r>
            <a:r>
              <a:rPr lang="sv-SE" dirty="0" err="1" smtClean="0"/>
              <a:t>recieve</a:t>
            </a:r>
            <a:r>
              <a:rPr lang="sv-SE" dirty="0" smtClean="0"/>
              <a:t> </a:t>
            </a:r>
            <a:r>
              <a:rPr lang="sv-SE" i="1" dirty="0" smtClean="0"/>
              <a:t>the same </a:t>
            </a:r>
            <a:r>
              <a:rPr lang="sv-SE" dirty="0" err="1" smtClean="0"/>
              <a:t>insured</a:t>
            </a:r>
            <a:r>
              <a:rPr lang="sv-SE" dirty="0" smtClean="0"/>
              <a:t> </a:t>
            </a:r>
            <a:r>
              <a:rPr lang="sv-SE" dirty="0" err="1" smtClean="0"/>
              <a:t>income</a:t>
            </a:r>
            <a:r>
              <a:rPr lang="sv-SE" dirty="0" smtClean="0"/>
              <a:t>:</a:t>
            </a: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4001678643"/>
              </p:ext>
            </p:extLst>
          </p:nvPr>
        </p:nvGraphicFramePr>
        <p:xfrm>
          <a:off x="2051720" y="3140968"/>
          <a:ext cx="4915984" cy="1496169"/>
        </p:xfrm>
        <a:graphic>
          <a:graphicData uri="http://schemas.openxmlformats.org/presentationml/2006/ole">
            <mc:AlternateContent xmlns:mc="http://schemas.openxmlformats.org/markup-compatibility/2006">
              <mc:Choice xmlns:v="urn:schemas-microsoft-com:vml" Requires="v">
                <p:oleObj spid="_x0000_s2066" name="Equation" r:id="rId3" imgW="660113" imgH="203112" progId="Equation.3">
                  <p:embed/>
                </p:oleObj>
              </mc:Choice>
              <mc:Fallback>
                <p:oleObj name="Equation" r:id="rId3" imgW="660113" imgH="20311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3140968"/>
                        <a:ext cx="4915984" cy="149616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27989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the theory be tested?</a:t>
            </a:r>
          </a:p>
        </p:txBody>
      </p:sp>
      <p:sp>
        <p:nvSpPr>
          <p:cNvPr id="3" name="Content Placeholder 2"/>
          <p:cNvSpPr>
            <a:spLocks noGrp="1"/>
          </p:cNvSpPr>
          <p:nvPr>
            <p:ph idx="1"/>
          </p:nvPr>
        </p:nvSpPr>
        <p:spPr/>
        <p:txBody>
          <a:bodyPr/>
          <a:lstStyle/>
          <a:p>
            <a:r>
              <a:rPr lang="en-US" dirty="0"/>
              <a:t>If we have data </a:t>
            </a:r>
            <a:r>
              <a:rPr lang="en-US" dirty="0" smtClean="0"/>
              <a:t>over time from </a:t>
            </a:r>
            <a:r>
              <a:rPr lang="en-US" dirty="0"/>
              <a:t>an entire village we can test whether they have perfect </a:t>
            </a:r>
            <a:r>
              <a:rPr lang="en-US" dirty="0" smtClean="0"/>
              <a:t>smoothing.</a:t>
            </a:r>
          </a:p>
          <a:p>
            <a:r>
              <a:rPr lang="sv-SE" dirty="0" smtClean="0"/>
              <a:t>Set </a:t>
            </a:r>
            <a:r>
              <a:rPr lang="sv-SE" dirty="0" err="1" smtClean="0"/>
              <a:t>up</a:t>
            </a:r>
            <a:r>
              <a:rPr lang="sv-SE" dirty="0" smtClean="0"/>
              <a:t> the </a:t>
            </a:r>
            <a:r>
              <a:rPr lang="sv-SE" dirty="0" err="1" smtClean="0"/>
              <a:t>following</a:t>
            </a:r>
            <a:r>
              <a:rPr lang="sv-SE" dirty="0" smtClean="0"/>
              <a:t> </a:t>
            </a:r>
            <a:r>
              <a:rPr lang="sv-SE" dirty="0" err="1" smtClean="0"/>
              <a:t>model</a:t>
            </a:r>
            <a:r>
              <a:rPr lang="sv-SE" dirty="0" smtClean="0"/>
              <a:t>:</a:t>
            </a:r>
          </a:p>
          <a:p>
            <a:endParaRPr lang="sv-SE" dirty="0"/>
          </a:p>
          <a:p>
            <a:endParaRPr lang="sv-SE" dirty="0" smtClean="0"/>
          </a:p>
          <a:p>
            <a:r>
              <a:rPr lang="en-US" dirty="0"/>
              <a:t>Where </a:t>
            </a:r>
            <a:r>
              <a:rPr lang="en-US" dirty="0" smtClean="0"/>
              <a:t>h=household, t=time, C</a:t>
            </a:r>
            <a:r>
              <a:rPr lang="en-US" dirty="0"/>
              <a:t>= consumption, </a:t>
            </a:r>
            <a:r>
              <a:rPr lang="en-US" dirty="0" smtClean="0"/>
              <a:t>and y</a:t>
            </a:r>
            <a:r>
              <a:rPr lang="en-US" dirty="0"/>
              <a:t>= </a:t>
            </a:r>
            <a:r>
              <a:rPr lang="en-US" dirty="0" smtClean="0"/>
              <a:t>income. </a:t>
            </a:r>
            <a:endParaRPr lang="sv-SE"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59394899"/>
              </p:ext>
            </p:extLst>
          </p:nvPr>
        </p:nvGraphicFramePr>
        <p:xfrm>
          <a:off x="467544" y="3789040"/>
          <a:ext cx="8147992" cy="660648"/>
        </p:xfrm>
        <a:graphic>
          <a:graphicData uri="http://schemas.openxmlformats.org/presentationml/2006/ole">
            <mc:AlternateContent xmlns:mc="http://schemas.openxmlformats.org/markup-compatibility/2006">
              <mc:Choice xmlns:v="urn:schemas-microsoft-com:vml" Requires="v">
                <p:oleObj spid="_x0000_s3087" name="Equation" r:id="rId3" imgW="2819400" imgH="228600" progId="Equation.3">
                  <p:embed/>
                </p:oleObj>
              </mc:Choice>
              <mc:Fallback>
                <p:oleObj name="Equation" r:id="rId3" imgW="2819400" imgH="2286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789040"/>
                        <a:ext cx="8147992" cy="66064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92794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Findings</a:t>
            </a:r>
            <a:endParaRPr lang="en-US" dirty="0"/>
          </a:p>
        </p:txBody>
      </p:sp>
      <p:sp>
        <p:nvSpPr>
          <p:cNvPr id="3" name="Content Placeholder 2"/>
          <p:cNvSpPr>
            <a:spLocks noGrp="1"/>
          </p:cNvSpPr>
          <p:nvPr>
            <p:ph idx="1"/>
          </p:nvPr>
        </p:nvSpPr>
        <p:spPr/>
        <p:txBody>
          <a:bodyPr/>
          <a:lstStyle/>
          <a:p>
            <a:r>
              <a:rPr lang="en-US" dirty="0"/>
              <a:t>Townsend (1993) tested this in 3 </a:t>
            </a:r>
            <a:r>
              <a:rPr lang="en-US" dirty="0" smtClean="0"/>
              <a:t>villages </a:t>
            </a:r>
            <a:r>
              <a:rPr lang="en-US" dirty="0"/>
              <a:t>in southern </a:t>
            </a:r>
            <a:r>
              <a:rPr lang="en-US" dirty="0" smtClean="0"/>
              <a:t>India.</a:t>
            </a:r>
          </a:p>
          <a:p>
            <a:r>
              <a:rPr lang="en-US" dirty="0" smtClean="0"/>
              <a:t>Data </a:t>
            </a:r>
            <a:r>
              <a:rPr lang="en-US" dirty="0"/>
              <a:t>on 40 households over time, every year from 1975 to </a:t>
            </a:r>
            <a:r>
              <a:rPr lang="en-US" dirty="0" smtClean="0"/>
              <a:t>1984.</a:t>
            </a:r>
          </a:p>
          <a:p>
            <a:r>
              <a:rPr lang="en-US" dirty="0"/>
              <a:t>He could not reject that the coefficients on the group consumption was 1, and he also found that the coefficients on household income were close to zero. </a:t>
            </a:r>
          </a:p>
        </p:txBody>
      </p:sp>
    </p:spTree>
    <p:extLst>
      <p:ext uri="{BB962C8B-B14F-4D97-AF65-F5344CB8AC3E}">
        <p14:creationId xmlns:p14="http://schemas.microsoft.com/office/powerpoint/2010/main" val="1435142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err="1" smtClean="0"/>
              <a:t>But</a:t>
            </a:r>
            <a:r>
              <a:rPr lang="sv-SE" dirty="0" smtClean="0"/>
              <a:t> </a:t>
            </a:r>
            <a:r>
              <a:rPr lang="sv-SE" dirty="0" err="1" smtClean="0"/>
              <a:t>what</a:t>
            </a:r>
            <a:r>
              <a:rPr lang="sv-SE" dirty="0" smtClean="0"/>
              <a:t> do </a:t>
            </a:r>
            <a:r>
              <a:rPr lang="sv-SE" dirty="0" err="1" smtClean="0"/>
              <a:t>we</a:t>
            </a:r>
            <a:r>
              <a:rPr lang="sv-SE" dirty="0" smtClean="0"/>
              <a:t> </a:t>
            </a:r>
            <a:r>
              <a:rPr lang="sv-SE" dirty="0" err="1" smtClean="0"/>
              <a:t>actually</a:t>
            </a:r>
            <a:r>
              <a:rPr lang="sv-SE" dirty="0" smtClean="0"/>
              <a:t> </a:t>
            </a:r>
            <a:r>
              <a:rPr lang="sv-SE" dirty="0" err="1" smtClean="0"/>
              <a:t>learn</a:t>
            </a:r>
            <a:r>
              <a:rPr lang="sv-SE" dirty="0" smtClean="0"/>
              <a:t> </a:t>
            </a:r>
            <a:r>
              <a:rPr lang="sv-SE" dirty="0" err="1" smtClean="0"/>
              <a:t>about</a:t>
            </a:r>
            <a:r>
              <a:rPr lang="sv-SE" dirty="0" smtClean="0"/>
              <a:t> </a:t>
            </a:r>
            <a:r>
              <a:rPr lang="sv-SE" dirty="0" err="1" smtClean="0"/>
              <a:t>insurance</a:t>
            </a:r>
            <a:r>
              <a:rPr lang="sv-SE" dirty="0" smtClean="0"/>
              <a:t>?</a:t>
            </a:r>
            <a:endParaRPr lang="en-US" dirty="0"/>
          </a:p>
        </p:txBody>
      </p:sp>
      <p:sp>
        <p:nvSpPr>
          <p:cNvPr id="3" name="Content Placeholder 2"/>
          <p:cNvSpPr>
            <a:spLocks noGrp="1"/>
          </p:cNvSpPr>
          <p:nvPr>
            <p:ph idx="1"/>
          </p:nvPr>
        </p:nvSpPr>
        <p:spPr/>
        <p:txBody>
          <a:bodyPr/>
          <a:lstStyle/>
          <a:p>
            <a:r>
              <a:rPr lang="sv-SE" dirty="0" err="1" smtClean="0"/>
              <a:t>There</a:t>
            </a:r>
            <a:r>
              <a:rPr lang="sv-SE" dirty="0" smtClean="0"/>
              <a:t> </a:t>
            </a:r>
            <a:r>
              <a:rPr lang="sv-SE" dirty="0" err="1" smtClean="0"/>
              <a:t>are</a:t>
            </a:r>
            <a:r>
              <a:rPr lang="sv-SE" dirty="0" smtClean="0"/>
              <a:t> at </a:t>
            </a:r>
            <a:r>
              <a:rPr lang="sv-SE" dirty="0" err="1" smtClean="0"/>
              <a:t>least</a:t>
            </a:r>
            <a:r>
              <a:rPr lang="sv-SE" dirty="0" smtClean="0"/>
              <a:t> 2 </a:t>
            </a:r>
            <a:r>
              <a:rPr lang="sv-SE" dirty="0" err="1" smtClean="0"/>
              <a:t>reasons</a:t>
            </a:r>
            <a:r>
              <a:rPr lang="sv-SE" dirty="0" smtClean="0"/>
              <a:t> </a:t>
            </a:r>
            <a:r>
              <a:rPr lang="sv-SE" dirty="0" err="1" smtClean="0"/>
              <a:t>to</a:t>
            </a:r>
            <a:r>
              <a:rPr lang="sv-SE" dirty="0" smtClean="0"/>
              <a:t> be </a:t>
            </a:r>
            <a:r>
              <a:rPr lang="sv-SE" dirty="0" err="1" smtClean="0"/>
              <a:t>skeptical</a:t>
            </a:r>
            <a:r>
              <a:rPr lang="sv-SE" dirty="0" smtClean="0"/>
              <a:t>:</a:t>
            </a:r>
          </a:p>
          <a:p>
            <a:pPr marL="0" indent="0" algn="ctr">
              <a:buNone/>
            </a:pPr>
            <a:r>
              <a:rPr lang="sv-SE" b="1" dirty="0" smtClean="0"/>
              <a:t>SUGGESTIONS? </a:t>
            </a:r>
            <a:endParaRPr lang="en-US" b="1" dirty="0" smtClean="0"/>
          </a:p>
          <a:p>
            <a:pPr marL="0" indent="0">
              <a:buNone/>
            </a:pPr>
            <a:r>
              <a:rPr lang="sv-SE" dirty="0" smtClean="0"/>
              <a:t>1)…</a:t>
            </a:r>
          </a:p>
          <a:p>
            <a:pPr marL="0" indent="0">
              <a:buNone/>
            </a:pPr>
            <a:endParaRPr lang="sv-SE" dirty="0" smtClean="0"/>
          </a:p>
          <a:p>
            <a:pPr marL="0" indent="0">
              <a:buNone/>
            </a:pPr>
            <a:endParaRPr lang="sv-SE" dirty="0" smtClean="0"/>
          </a:p>
          <a:p>
            <a:pPr marL="0" indent="0">
              <a:buNone/>
            </a:pPr>
            <a:r>
              <a:rPr lang="sv-SE" dirty="0" smtClean="0"/>
              <a:t>2)…</a:t>
            </a:r>
          </a:p>
          <a:p>
            <a:pPr marL="0" indent="0">
              <a:buNone/>
            </a:pPr>
            <a:endParaRPr lang="sv-SE" dirty="0"/>
          </a:p>
        </p:txBody>
      </p:sp>
    </p:spTree>
    <p:extLst>
      <p:ext uri="{BB962C8B-B14F-4D97-AF65-F5344CB8AC3E}">
        <p14:creationId xmlns:p14="http://schemas.microsoft.com/office/powerpoint/2010/main" val="3791491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might we expect a problem with insurance? </a:t>
            </a:r>
            <a:br>
              <a:rPr lang="en-US" dirty="0"/>
            </a:br>
            <a:endParaRPr lang="en-US" dirty="0"/>
          </a:p>
        </p:txBody>
      </p:sp>
      <p:sp>
        <p:nvSpPr>
          <p:cNvPr id="3" name="Content Placeholder 2"/>
          <p:cNvSpPr>
            <a:spLocks noGrp="1"/>
          </p:cNvSpPr>
          <p:nvPr>
            <p:ph idx="1"/>
          </p:nvPr>
        </p:nvSpPr>
        <p:spPr/>
        <p:txBody>
          <a:bodyPr/>
          <a:lstStyle/>
          <a:p>
            <a:r>
              <a:rPr lang="sv-SE" dirty="0" smtClean="0"/>
              <a:t>Ray offers 3 </a:t>
            </a:r>
            <a:r>
              <a:rPr lang="sv-SE" dirty="0" err="1" smtClean="0"/>
              <a:t>basic</a:t>
            </a:r>
            <a:r>
              <a:rPr lang="sv-SE" dirty="0" smtClean="0"/>
              <a:t> </a:t>
            </a:r>
            <a:r>
              <a:rPr lang="sv-SE" dirty="0" err="1" smtClean="0"/>
              <a:t>reasons</a:t>
            </a:r>
            <a:r>
              <a:rPr lang="sv-SE" dirty="0" smtClean="0"/>
              <a:t>:</a:t>
            </a:r>
          </a:p>
          <a:p>
            <a:endParaRPr lang="sv-SE" dirty="0" smtClean="0"/>
          </a:p>
          <a:p>
            <a:pPr lvl="2">
              <a:lnSpc>
                <a:spcPct val="90000"/>
              </a:lnSpc>
              <a:spcBef>
                <a:spcPct val="0"/>
              </a:spcBef>
              <a:spcAft>
                <a:spcPts val="600"/>
              </a:spcAft>
              <a:buFont typeface="Wingdings" pitchFamily="2" charset="2"/>
              <a:buChar char="Ø"/>
              <a:defRPr/>
            </a:pPr>
            <a:r>
              <a:rPr lang="en-US" sz="2800" dirty="0" smtClean="0"/>
              <a:t>Difficult </a:t>
            </a:r>
            <a:r>
              <a:rPr lang="en-US" sz="2800" dirty="0"/>
              <a:t>to observe the final outcome</a:t>
            </a:r>
          </a:p>
          <a:p>
            <a:pPr lvl="2">
              <a:lnSpc>
                <a:spcPct val="90000"/>
              </a:lnSpc>
              <a:spcBef>
                <a:spcPct val="0"/>
              </a:spcBef>
              <a:spcAft>
                <a:spcPts val="600"/>
              </a:spcAft>
              <a:buFont typeface="Wingdings" pitchFamily="2" charset="2"/>
              <a:buChar char="Ø"/>
              <a:defRPr/>
            </a:pPr>
            <a:endParaRPr lang="sv-SE" sz="2800" dirty="0"/>
          </a:p>
          <a:p>
            <a:pPr lvl="2">
              <a:lnSpc>
                <a:spcPct val="90000"/>
              </a:lnSpc>
              <a:spcBef>
                <a:spcPct val="0"/>
              </a:spcBef>
              <a:spcAft>
                <a:spcPts val="600"/>
              </a:spcAft>
              <a:buFont typeface="Wingdings" pitchFamily="2" charset="2"/>
              <a:buChar char="Ø"/>
              <a:defRPr/>
            </a:pPr>
            <a:r>
              <a:rPr lang="en-US" sz="2800" dirty="0" smtClean="0"/>
              <a:t>Difficult </a:t>
            </a:r>
            <a:r>
              <a:rPr lang="en-US" sz="2800" dirty="0"/>
              <a:t>to observe effort</a:t>
            </a:r>
          </a:p>
          <a:p>
            <a:pPr lvl="2">
              <a:lnSpc>
                <a:spcPct val="90000"/>
              </a:lnSpc>
              <a:spcBef>
                <a:spcPct val="0"/>
              </a:spcBef>
              <a:spcAft>
                <a:spcPts val="600"/>
              </a:spcAft>
              <a:buFont typeface="Wingdings" pitchFamily="2" charset="2"/>
              <a:buChar char="Ø"/>
              <a:defRPr/>
            </a:pPr>
            <a:endParaRPr lang="sv-SE" sz="2800" dirty="0"/>
          </a:p>
          <a:p>
            <a:pPr lvl="2">
              <a:lnSpc>
                <a:spcPct val="90000"/>
              </a:lnSpc>
              <a:spcBef>
                <a:spcPct val="0"/>
              </a:spcBef>
              <a:spcAft>
                <a:spcPts val="600"/>
              </a:spcAft>
              <a:buFont typeface="Wingdings" pitchFamily="2" charset="2"/>
              <a:buChar char="Ø"/>
              <a:defRPr/>
            </a:pPr>
            <a:r>
              <a:rPr lang="en-US" sz="2800" dirty="0" smtClean="0"/>
              <a:t>Difficult </a:t>
            </a:r>
            <a:r>
              <a:rPr lang="en-US" sz="2800" dirty="0"/>
              <a:t>to enforce contracts</a:t>
            </a:r>
          </a:p>
          <a:p>
            <a:pPr lvl="2">
              <a:lnSpc>
                <a:spcPct val="90000"/>
              </a:lnSpc>
              <a:spcBef>
                <a:spcPct val="0"/>
              </a:spcBef>
              <a:spcAft>
                <a:spcPts val="600"/>
              </a:spcAft>
              <a:buFont typeface="Wingdings" pitchFamily="2" charset="2"/>
              <a:buChar char="Ø"/>
              <a:defRPr/>
            </a:pPr>
            <a:endParaRPr lang="sv-SE" dirty="0"/>
          </a:p>
          <a:p>
            <a:pPr marL="0" indent="0">
              <a:buNone/>
            </a:pPr>
            <a:endParaRPr lang="en-US" dirty="0"/>
          </a:p>
        </p:txBody>
      </p:sp>
    </p:spTree>
    <p:extLst>
      <p:ext uri="{BB962C8B-B14F-4D97-AF65-F5344CB8AC3E}">
        <p14:creationId xmlns:p14="http://schemas.microsoft.com/office/powerpoint/2010/main" val="801487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en-US" sz="4000" dirty="0" smtClean="0"/>
              <a:t>Difficult to observe the final outcome</a:t>
            </a:r>
            <a:endParaRPr lang="en-US" sz="4000" dirty="0"/>
          </a:p>
        </p:txBody>
      </p:sp>
      <p:sp>
        <p:nvSpPr>
          <p:cNvPr id="3" name="Content Placeholder 2"/>
          <p:cNvSpPr>
            <a:spLocks noGrp="1"/>
          </p:cNvSpPr>
          <p:nvPr>
            <p:ph idx="1"/>
          </p:nvPr>
        </p:nvSpPr>
        <p:spPr/>
        <p:txBody>
          <a:bodyPr/>
          <a:lstStyle/>
          <a:p>
            <a:r>
              <a:rPr lang="en-US" dirty="0"/>
              <a:t>People may simply lie and if statements about outcomes are hard to verify, insurance may be impossible</a:t>
            </a:r>
            <a:r>
              <a:rPr lang="en-US" dirty="0" smtClean="0"/>
              <a:t>.</a:t>
            </a:r>
          </a:p>
          <a:p>
            <a:r>
              <a:rPr lang="sv-SE" dirty="0" err="1" smtClean="0"/>
              <a:t>This</a:t>
            </a:r>
            <a:r>
              <a:rPr lang="sv-SE" dirty="0" smtClean="0"/>
              <a:t> has </a:t>
            </a:r>
            <a:r>
              <a:rPr lang="sv-SE" dirty="0" err="1" smtClean="0"/>
              <a:t>severe</a:t>
            </a:r>
            <a:r>
              <a:rPr lang="sv-SE" dirty="0" smtClean="0"/>
              <a:t> </a:t>
            </a:r>
            <a:r>
              <a:rPr lang="sv-SE" dirty="0" err="1" smtClean="0"/>
              <a:t>implications</a:t>
            </a:r>
            <a:r>
              <a:rPr lang="sv-SE" dirty="0" smtClean="0"/>
              <a:t> as it </a:t>
            </a:r>
            <a:r>
              <a:rPr lang="sv-SE" dirty="0" err="1" smtClean="0"/>
              <a:t>often</a:t>
            </a:r>
            <a:r>
              <a:rPr lang="sv-SE" dirty="0" smtClean="0"/>
              <a:t> limits the </a:t>
            </a:r>
            <a:r>
              <a:rPr lang="sv-SE" dirty="0" err="1" smtClean="0"/>
              <a:t>possible</a:t>
            </a:r>
            <a:r>
              <a:rPr lang="sv-SE" dirty="0" smtClean="0"/>
              <a:t> </a:t>
            </a:r>
            <a:r>
              <a:rPr lang="sv-SE" dirty="0" err="1" smtClean="0"/>
              <a:t>range</a:t>
            </a:r>
            <a:r>
              <a:rPr lang="sv-SE" dirty="0" smtClean="0"/>
              <a:t> </a:t>
            </a:r>
            <a:r>
              <a:rPr lang="sv-SE" dirty="0" err="1" smtClean="0"/>
              <a:t>of</a:t>
            </a:r>
            <a:r>
              <a:rPr lang="sv-SE" dirty="0" smtClean="0"/>
              <a:t> </a:t>
            </a:r>
            <a:r>
              <a:rPr lang="sv-SE" dirty="0" err="1" smtClean="0"/>
              <a:t>insurance</a:t>
            </a:r>
            <a:r>
              <a:rPr lang="sv-SE" dirty="0" smtClean="0"/>
              <a:t> in </a:t>
            </a:r>
            <a:r>
              <a:rPr lang="sv-SE" dirty="0" err="1" smtClean="0"/>
              <a:t>geography</a:t>
            </a:r>
            <a:r>
              <a:rPr lang="sv-SE" dirty="0" smtClean="0"/>
              <a:t>.</a:t>
            </a:r>
          </a:p>
          <a:p>
            <a:r>
              <a:rPr lang="sv-SE" dirty="0" smtClean="0"/>
              <a:t>Institutions and social </a:t>
            </a:r>
            <a:r>
              <a:rPr lang="sv-SE" dirty="0" err="1" smtClean="0"/>
              <a:t>stratification</a:t>
            </a:r>
            <a:r>
              <a:rPr lang="sv-SE" dirty="0" smtClean="0"/>
              <a:t> </a:t>
            </a:r>
            <a:r>
              <a:rPr lang="sv-SE" dirty="0" err="1" smtClean="0"/>
              <a:t>are</a:t>
            </a:r>
            <a:r>
              <a:rPr lang="sv-SE" dirty="0" smtClean="0"/>
              <a:t> </a:t>
            </a:r>
            <a:r>
              <a:rPr lang="sv-SE" dirty="0" err="1" smtClean="0"/>
              <a:t>important</a:t>
            </a:r>
            <a:r>
              <a:rPr lang="sv-SE" dirty="0" smtClean="0"/>
              <a:t> </a:t>
            </a:r>
            <a:r>
              <a:rPr lang="sv-SE" dirty="0" err="1" smtClean="0"/>
              <a:t>factors</a:t>
            </a:r>
            <a:r>
              <a:rPr lang="sv-SE" dirty="0" smtClean="0"/>
              <a:t>.</a:t>
            </a:r>
            <a:endParaRPr lang="en-US" dirty="0"/>
          </a:p>
        </p:txBody>
      </p:sp>
    </p:spTree>
    <p:extLst>
      <p:ext uri="{BB962C8B-B14F-4D97-AF65-F5344CB8AC3E}">
        <p14:creationId xmlns:p14="http://schemas.microsoft.com/office/powerpoint/2010/main" val="331368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Seminar</a:t>
            </a:r>
            <a:r>
              <a:rPr lang="sv-SE" dirty="0" smtClean="0"/>
              <a:t> 3</a:t>
            </a:r>
            <a:endParaRPr lang="en-US" dirty="0"/>
          </a:p>
        </p:txBody>
      </p:sp>
      <p:sp>
        <p:nvSpPr>
          <p:cNvPr id="3" name="Content Placeholder 2"/>
          <p:cNvSpPr>
            <a:spLocks noGrp="1"/>
          </p:cNvSpPr>
          <p:nvPr>
            <p:ph idx="1"/>
          </p:nvPr>
        </p:nvSpPr>
        <p:spPr/>
        <p:txBody>
          <a:bodyPr/>
          <a:lstStyle/>
          <a:p>
            <a:r>
              <a:rPr lang="en-US" dirty="0"/>
              <a:t>Each group will present an article for 20 minutes.</a:t>
            </a:r>
          </a:p>
          <a:p>
            <a:r>
              <a:rPr lang="en-US" dirty="0"/>
              <a:t>E-mail me which article you choose.</a:t>
            </a:r>
          </a:p>
          <a:p>
            <a:r>
              <a:rPr lang="en-US" dirty="0"/>
              <a:t>The articles will be distributed on a first come, first served basis. (You are allowed to have the same article across groups but not within group). </a:t>
            </a:r>
          </a:p>
          <a:p>
            <a:pPr marL="0" indent="0">
              <a:buNone/>
            </a:pPr>
            <a:endParaRPr lang="en-US" dirty="0"/>
          </a:p>
        </p:txBody>
      </p:sp>
    </p:spTree>
    <p:extLst>
      <p:ext uri="{BB962C8B-B14F-4D97-AF65-F5344CB8AC3E}">
        <p14:creationId xmlns:p14="http://schemas.microsoft.com/office/powerpoint/2010/main" val="1890708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Difficult to observe effort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Assume a large number of identical risk averse farmers.</a:t>
            </a:r>
          </a:p>
          <a:p>
            <a:r>
              <a:rPr lang="en-US" dirty="0"/>
              <a:t>All risk is idiosyncratic and output may be high (H) or low (L).</a:t>
            </a:r>
          </a:p>
          <a:p>
            <a:r>
              <a:rPr lang="en-US" dirty="0"/>
              <a:t>The probability of producing H is p if effort is high and q if it is low.</a:t>
            </a:r>
          </a:p>
          <a:p>
            <a:r>
              <a:rPr lang="en-US" dirty="0"/>
              <a:t>p&gt;q.</a:t>
            </a:r>
          </a:p>
          <a:p>
            <a:r>
              <a:rPr lang="en-US" dirty="0"/>
              <a:t>Cost of providing high effort=C</a:t>
            </a:r>
          </a:p>
          <a:p>
            <a:r>
              <a:rPr lang="en-US" dirty="0"/>
              <a:t>u is the utility function. </a:t>
            </a:r>
          </a:p>
        </p:txBody>
      </p:sp>
    </p:spTree>
    <p:extLst>
      <p:ext uri="{BB962C8B-B14F-4D97-AF65-F5344CB8AC3E}">
        <p14:creationId xmlns:p14="http://schemas.microsoft.com/office/powerpoint/2010/main" val="1347704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farmers net expected utility</a:t>
            </a:r>
          </a:p>
        </p:txBody>
      </p:sp>
      <p:sp>
        <p:nvSpPr>
          <p:cNvPr id="3" name="Content Placeholder 2"/>
          <p:cNvSpPr>
            <a:spLocks noGrp="1"/>
          </p:cNvSpPr>
          <p:nvPr>
            <p:ph idx="1"/>
          </p:nvPr>
        </p:nvSpPr>
        <p:spPr/>
        <p:txBody>
          <a:bodyPr/>
          <a:lstStyle/>
          <a:p>
            <a:pPr marL="0" indent="0">
              <a:buNone/>
            </a:pPr>
            <a:r>
              <a:rPr lang="en-US" dirty="0"/>
              <a:t>Without insurance and high </a:t>
            </a:r>
            <a:r>
              <a:rPr lang="en-US" dirty="0" smtClean="0"/>
              <a:t>effort:</a:t>
            </a:r>
            <a:endParaRPr lang="en-US" dirty="0"/>
          </a:p>
          <a:p>
            <a:pPr marL="0" indent="0">
              <a:buNone/>
            </a:pPr>
            <a:r>
              <a:rPr lang="en-US" dirty="0" err="1"/>
              <a:t>pu</a:t>
            </a:r>
            <a:r>
              <a:rPr lang="en-US" dirty="0"/>
              <a:t>(H)+(1-p)u(L)-C</a:t>
            </a:r>
          </a:p>
          <a:p>
            <a:pPr marL="0" indent="0">
              <a:buNone/>
            </a:pPr>
            <a:r>
              <a:rPr lang="en-US" dirty="0"/>
              <a:t>With low </a:t>
            </a:r>
            <a:r>
              <a:rPr lang="en-US" dirty="0" smtClean="0"/>
              <a:t>effort:</a:t>
            </a:r>
            <a:endParaRPr lang="en-US" dirty="0"/>
          </a:p>
          <a:p>
            <a:pPr marL="0" indent="0">
              <a:buNone/>
            </a:pPr>
            <a:r>
              <a:rPr lang="en-US" dirty="0" err="1"/>
              <a:t>qu</a:t>
            </a:r>
            <a:r>
              <a:rPr lang="en-US" dirty="0"/>
              <a:t>(H)+(1-q)u(L)</a:t>
            </a:r>
          </a:p>
          <a:p>
            <a:pPr marL="0" indent="0">
              <a:buNone/>
            </a:pPr>
            <a:r>
              <a:rPr lang="en-US" dirty="0"/>
              <a:t>If we assume that each farmer in isolation find it worthwhile to provide high effort we get that:</a:t>
            </a:r>
          </a:p>
          <a:p>
            <a:pPr marL="0" indent="0">
              <a:buNone/>
            </a:pPr>
            <a:r>
              <a:rPr lang="en-US" dirty="0" err="1"/>
              <a:t>pu</a:t>
            </a:r>
            <a:r>
              <a:rPr lang="en-US" dirty="0"/>
              <a:t>(H)+(1-p)u(L)-C &gt;</a:t>
            </a:r>
            <a:r>
              <a:rPr lang="en-US" dirty="0" err="1"/>
              <a:t>qu</a:t>
            </a:r>
            <a:r>
              <a:rPr lang="en-US" dirty="0"/>
              <a:t>(H)+(1-q)u(L)</a:t>
            </a:r>
          </a:p>
          <a:p>
            <a:pPr marL="0" indent="0">
              <a:buNone/>
            </a:pPr>
            <a:endParaRPr lang="en-US" dirty="0"/>
          </a:p>
        </p:txBody>
      </p:sp>
    </p:spTree>
    <p:extLst>
      <p:ext uri="{BB962C8B-B14F-4D97-AF65-F5344CB8AC3E}">
        <p14:creationId xmlns:p14="http://schemas.microsoft.com/office/powerpoint/2010/main" val="627287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Then risk aversion implies that </a:t>
            </a:r>
            <a:r>
              <a:rPr lang="en-US" dirty="0"/>
              <a:t>there are gains from </a:t>
            </a:r>
            <a:r>
              <a:rPr lang="en-US" dirty="0" smtClean="0"/>
              <a:t>insurance</a:t>
            </a:r>
            <a:endParaRPr lang="en-US" dirty="0"/>
          </a:p>
        </p:txBody>
      </p:sp>
      <p:sp>
        <p:nvSpPr>
          <p:cNvPr id="3" name="Content Placeholder 2"/>
          <p:cNvSpPr>
            <a:spLocks noGrp="1"/>
          </p:cNvSpPr>
          <p:nvPr>
            <p:ph idx="1"/>
          </p:nvPr>
        </p:nvSpPr>
        <p:spPr/>
        <p:txBody>
          <a:bodyPr/>
          <a:lstStyle/>
          <a:p>
            <a:pPr marL="0" indent="0">
              <a:buNone/>
            </a:pPr>
            <a:r>
              <a:rPr lang="sv-SE" dirty="0" smtClean="0"/>
              <a:t>Risk aversion </a:t>
            </a:r>
            <a:r>
              <a:rPr lang="sv-SE" dirty="0" err="1" smtClean="0"/>
              <a:t>implies</a:t>
            </a:r>
            <a:r>
              <a:rPr lang="sv-SE" dirty="0" smtClean="0"/>
              <a:t>:</a:t>
            </a:r>
          </a:p>
          <a:p>
            <a:pPr marL="0" indent="0">
              <a:buNone/>
            </a:pPr>
            <a:r>
              <a:rPr lang="en-US" dirty="0"/>
              <a:t>u(pH+(1-p)L) &gt;</a:t>
            </a:r>
            <a:r>
              <a:rPr lang="en-US" dirty="0" err="1"/>
              <a:t>pu</a:t>
            </a:r>
            <a:r>
              <a:rPr lang="en-US" dirty="0"/>
              <a:t>(H)+(1-p)u(L)</a:t>
            </a:r>
          </a:p>
          <a:p>
            <a:pPr marL="0" indent="0">
              <a:buNone/>
            </a:pPr>
            <a:endParaRPr lang="en-US" dirty="0"/>
          </a:p>
          <a:p>
            <a:pPr marL="0" indent="0">
              <a:buNone/>
            </a:pPr>
            <a:r>
              <a:rPr lang="en-US" dirty="0" smtClean="0"/>
              <a:t>If </a:t>
            </a:r>
            <a:r>
              <a:rPr lang="en-US" dirty="0"/>
              <a:t>every farmer with high output pays (1-p)(H-L) into a common pool and every farmer with low output gets p(H-L), each farmer gets pH+(1-p)L for sure.</a:t>
            </a:r>
          </a:p>
          <a:p>
            <a:pPr marL="0" indent="0">
              <a:buNone/>
            </a:pPr>
            <a:endParaRPr lang="en-US" dirty="0"/>
          </a:p>
        </p:txBody>
      </p:sp>
    </p:spTree>
    <p:extLst>
      <p:ext uri="{BB962C8B-B14F-4D97-AF65-F5344CB8AC3E}">
        <p14:creationId xmlns:p14="http://schemas.microsoft.com/office/powerpoint/2010/main" val="1489205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what’s the problem? </a:t>
            </a:r>
          </a:p>
        </p:txBody>
      </p:sp>
      <p:sp>
        <p:nvSpPr>
          <p:cNvPr id="3" name="Content Placeholder 2"/>
          <p:cNvSpPr>
            <a:spLocks noGrp="1"/>
          </p:cNvSpPr>
          <p:nvPr>
            <p:ph idx="1"/>
          </p:nvPr>
        </p:nvSpPr>
        <p:spPr/>
        <p:txBody>
          <a:bodyPr>
            <a:normAutofit fontScale="85000" lnSpcReduction="10000"/>
          </a:bodyPr>
          <a:lstStyle/>
          <a:p>
            <a:r>
              <a:rPr lang="en-US" dirty="0"/>
              <a:t>How are we going to ensure that each farmer put in the high level of effort under the insurance scheme?</a:t>
            </a:r>
          </a:p>
          <a:p>
            <a:r>
              <a:rPr lang="en-US" dirty="0"/>
              <a:t>If the level of effort is not observable to outside parties, this will not be possible. This is so since each farmer receives pH+(1-p)L for sure, i.e. regardless of the level of effort and high effort is costly. </a:t>
            </a:r>
          </a:p>
          <a:p>
            <a:r>
              <a:rPr lang="en-US" dirty="0"/>
              <a:t>So, there is a fundamental trade-off between the provision of insurance and the provision of effort. If the community wants to maintain effort at the high level, it will have to offer incomplete insurance not to distort incentives. </a:t>
            </a:r>
          </a:p>
        </p:txBody>
      </p:sp>
    </p:spTree>
    <p:extLst>
      <p:ext uri="{BB962C8B-B14F-4D97-AF65-F5344CB8AC3E}">
        <p14:creationId xmlns:p14="http://schemas.microsoft.com/office/powerpoint/2010/main" val="3437953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So, informational constraints pose a real problem to effective insurance. </a:t>
            </a:r>
            <a:endParaRPr lang="en-US" dirty="0" smtClean="0"/>
          </a:p>
          <a:p>
            <a:r>
              <a:rPr lang="en-US" dirty="0" smtClean="0"/>
              <a:t>Groups </a:t>
            </a:r>
            <a:r>
              <a:rPr lang="en-US" dirty="0"/>
              <a:t>with better access to information of their members are therefore in a better position for providing mutual insurance. </a:t>
            </a:r>
            <a:endParaRPr lang="en-US" dirty="0" smtClean="0"/>
          </a:p>
          <a:p>
            <a:r>
              <a:rPr lang="sv-SE" dirty="0" smtClean="0"/>
              <a:t>Altruism…</a:t>
            </a:r>
          </a:p>
          <a:p>
            <a:r>
              <a:rPr lang="sv-SE" dirty="0" smtClean="0"/>
              <a:t>…and social norms </a:t>
            </a:r>
            <a:r>
              <a:rPr lang="sv-SE" dirty="0" err="1" smtClean="0"/>
              <a:t>more</a:t>
            </a:r>
            <a:r>
              <a:rPr lang="sv-SE" dirty="0" smtClean="0"/>
              <a:t> </a:t>
            </a:r>
            <a:r>
              <a:rPr lang="sv-SE" dirty="0" err="1" smtClean="0"/>
              <a:t>generally</a:t>
            </a:r>
            <a:r>
              <a:rPr lang="sv-SE" dirty="0" smtClean="0"/>
              <a:t>.</a:t>
            </a:r>
          </a:p>
          <a:p>
            <a:endParaRPr lang="sv-SE" dirty="0" smtClean="0"/>
          </a:p>
          <a:p>
            <a:endParaRPr lang="en-US" dirty="0"/>
          </a:p>
        </p:txBody>
      </p:sp>
    </p:spTree>
    <p:extLst>
      <p:ext uri="{BB962C8B-B14F-4D97-AF65-F5344CB8AC3E}">
        <p14:creationId xmlns:p14="http://schemas.microsoft.com/office/powerpoint/2010/main" val="7499438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Difficult to enforce contracts</a:t>
            </a:r>
          </a:p>
        </p:txBody>
      </p:sp>
      <p:sp>
        <p:nvSpPr>
          <p:cNvPr id="3" name="Content Placeholder 2"/>
          <p:cNvSpPr>
            <a:spLocks noGrp="1"/>
          </p:cNvSpPr>
          <p:nvPr>
            <p:ph idx="1"/>
          </p:nvPr>
        </p:nvSpPr>
        <p:spPr/>
        <p:txBody>
          <a:bodyPr>
            <a:normAutofit fontScale="92500"/>
          </a:bodyPr>
          <a:lstStyle/>
          <a:p>
            <a:r>
              <a:rPr lang="en-US" dirty="0"/>
              <a:t> Assume a large number of identical risk averse farmers in a setting effort levels are </a:t>
            </a:r>
            <a:r>
              <a:rPr lang="en-US" i="1" dirty="0"/>
              <a:t>perfectly observable</a:t>
            </a:r>
            <a:r>
              <a:rPr lang="en-US" dirty="0"/>
              <a:t>.</a:t>
            </a:r>
          </a:p>
          <a:p>
            <a:r>
              <a:rPr lang="en-US" dirty="0"/>
              <a:t>All risk is idiosyncratic and output may be high (H) or low (L</a:t>
            </a:r>
            <a:r>
              <a:rPr lang="en-US" dirty="0" smtClean="0"/>
              <a:t>) and the </a:t>
            </a:r>
            <a:r>
              <a:rPr lang="en-US" dirty="0"/>
              <a:t>probability of producing H is p</a:t>
            </a:r>
            <a:r>
              <a:rPr lang="en-US" dirty="0" smtClean="0"/>
              <a:t>.</a:t>
            </a:r>
            <a:endParaRPr lang="en-US" dirty="0"/>
          </a:p>
          <a:p>
            <a:r>
              <a:rPr lang="en-US" dirty="0" smtClean="0"/>
              <a:t>Under </a:t>
            </a:r>
            <a:r>
              <a:rPr lang="en-US" dirty="0"/>
              <a:t>perfect insurance each farmer receives pH+(1-p)L as we saw before. Call this amount M.</a:t>
            </a:r>
          </a:p>
          <a:p>
            <a:r>
              <a:rPr lang="en-US" dirty="0"/>
              <a:t>Let N be number of periods. </a:t>
            </a:r>
            <a:endParaRPr lang="en-US" dirty="0"/>
          </a:p>
        </p:txBody>
      </p:sp>
    </p:spTree>
    <p:extLst>
      <p:ext uri="{BB962C8B-B14F-4D97-AF65-F5344CB8AC3E}">
        <p14:creationId xmlns:p14="http://schemas.microsoft.com/office/powerpoint/2010/main" val="3273764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Difficult to enforce contracts</a:t>
            </a:r>
          </a:p>
        </p:txBody>
      </p:sp>
      <p:sp>
        <p:nvSpPr>
          <p:cNvPr id="3" name="Content Placeholder 2"/>
          <p:cNvSpPr>
            <a:spLocks noGrp="1"/>
          </p:cNvSpPr>
          <p:nvPr>
            <p:ph idx="1"/>
          </p:nvPr>
        </p:nvSpPr>
        <p:spPr/>
        <p:txBody>
          <a:bodyPr>
            <a:normAutofit/>
          </a:bodyPr>
          <a:lstStyle/>
          <a:p>
            <a:r>
              <a:rPr lang="en-US" dirty="0"/>
              <a:t> </a:t>
            </a:r>
            <a:r>
              <a:rPr lang="en-US" i="1" dirty="0" smtClean="0"/>
              <a:t>In a given year </a:t>
            </a:r>
            <a:r>
              <a:rPr lang="en-US" dirty="0" smtClean="0"/>
              <a:t>with high output, the </a:t>
            </a:r>
            <a:r>
              <a:rPr lang="en-US" dirty="0"/>
              <a:t>gain from ignoring the insurance scheme is u(H) – u(M</a:t>
            </a:r>
            <a:r>
              <a:rPr lang="en-US" dirty="0" smtClean="0"/>
              <a:t>).</a:t>
            </a:r>
          </a:p>
          <a:p>
            <a:r>
              <a:rPr lang="sv-SE" dirty="0" smtClean="0"/>
              <a:t>The loss is </a:t>
            </a:r>
            <a:r>
              <a:rPr lang="en-US" dirty="0"/>
              <a:t>N{u(M) – [</a:t>
            </a:r>
            <a:r>
              <a:rPr lang="en-US" dirty="0" err="1"/>
              <a:t>pu</a:t>
            </a:r>
            <a:r>
              <a:rPr lang="en-US" dirty="0"/>
              <a:t>(H)+(1-p)u(L</a:t>
            </a:r>
            <a:r>
              <a:rPr lang="en-US" dirty="0" smtClean="0"/>
              <a:t>)]}</a:t>
            </a:r>
          </a:p>
          <a:p>
            <a:r>
              <a:rPr lang="sv-SE" dirty="0" smtClean="0"/>
              <a:t>Plus </a:t>
            </a:r>
            <a:r>
              <a:rPr lang="sv-SE" dirty="0" err="1" smtClean="0"/>
              <a:t>any</a:t>
            </a:r>
            <a:r>
              <a:rPr lang="sv-SE" dirty="0" smtClean="0"/>
              <a:t> social </a:t>
            </a:r>
            <a:r>
              <a:rPr lang="sv-SE" dirty="0" err="1" smtClean="0"/>
              <a:t>sanctions</a:t>
            </a:r>
            <a:r>
              <a:rPr lang="sv-SE" dirty="0" smtClean="0"/>
              <a:t>, S.</a:t>
            </a:r>
          </a:p>
          <a:p>
            <a:r>
              <a:rPr lang="en-US" dirty="0" smtClean="0"/>
              <a:t>The </a:t>
            </a:r>
            <a:r>
              <a:rPr lang="en-US" dirty="0"/>
              <a:t>enforcement constraint </a:t>
            </a:r>
            <a:r>
              <a:rPr lang="en-US" dirty="0" smtClean="0"/>
              <a:t>is thus that:</a:t>
            </a:r>
          </a:p>
          <a:p>
            <a:pPr marL="0" indent="0">
              <a:buNone/>
            </a:pPr>
            <a:r>
              <a:rPr lang="en-US" dirty="0"/>
              <a:t>N{u(M) – [</a:t>
            </a:r>
            <a:r>
              <a:rPr lang="en-US" dirty="0" err="1"/>
              <a:t>pu</a:t>
            </a:r>
            <a:r>
              <a:rPr lang="en-US" dirty="0"/>
              <a:t>(H)+(1-p)u(L)]}+S </a:t>
            </a:r>
            <a:r>
              <a:rPr lang="en-US" dirty="0" smtClean="0"/>
              <a:t>&gt; u(H</a:t>
            </a:r>
            <a:r>
              <a:rPr lang="en-US" dirty="0"/>
              <a:t>)-</a:t>
            </a:r>
            <a:r>
              <a:rPr lang="en-US" dirty="0" smtClean="0"/>
              <a:t>u(M) </a:t>
            </a:r>
            <a:endParaRPr lang="en-US" dirty="0"/>
          </a:p>
          <a:p>
            <a:endParaRPr lang="en-US" dirty="0"/>
          </a:p>
        </p:txBody>
      </p:sp>
    </p:spTree>
    <p:extLst>
      <p:ext uri="{BB962C8B-B14F-4D97-AF65-F5344CB8AC3E}">
        <p14:creationId xmlns:p14="http://schemas.microsoft.com/office/powerpoint/2010/main" val="1273857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this tell us</a:t>
            </a:r>
            <a:r>
              <a:rPr lang="en-US" dirty="0" smtClean="0"/>
              <a:t>?</a:t>
            </a:r>
            <a:endParaRPr lang="en-US" dirty="0"/>
          </a:p>
        </p:txBody>
      </p:sp>
      <p:sp>
        <p:nvSpPr>
          <p:cNvPr id="3" name="Content Placeholder 2"/>
          <p:cNvSpPr>
            <a:spLocks noGrp="1"/>
          </p:cNvSpPr>
          <p:nvPr>
            <p:ph idx="1"/>
          </p:nvPr>
        </p:nvSpPr>
        <p:spPr/>
        <p:txBody>
          <a:bodyPr/>
          <a:lstStyle/>
          <a:p>
            <a:r>
              <a:rPr lang="en-US" dirty="0"/>
              <a:t>The larger S, the more social sanctions, the more likely is it that the enforcement constraint holds. </a:t>
            </a:r>
          </a:p>
          <a:p>
            <a:r>
              <a:rPr lang="en-US" dirty="0"/>
              <a:t>If people are likely to interact over a longer period, if N is </a:t>
            </a:r>
            <a:r>
              <a:rPr lang="en-US" dirty="0" smtClean="0"/>
              <a:t>higher, </a:t>
            </a:r>
            <a:r>
              <a:rPr lang="en-US" dirty="0"/>
              <a:t>the more likely is it that the enforcement constraint holds. </a:t>
            </a:r>
          </a:p>
        </p:txBody>
      </p:sp>
    </p:spTree>
    <p:extLst>
      <p:ext uri="{BB962C8B-B14F-4D97-AF65-F5344CB8AC3E}">
        <p14:creationId xmlns:p14="http://schemas.microsoft.com/office/powerpoint/2010/main" val="38855116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problem </a:t>
            </a:r>
            <a:r>
              <a:rPr lang="sv-SE" dirty="0" err="1" smtClean="0"/>
              <a:t>of</a:t>
            </a:r>
            <a:r>
              <a:rPr lang="sv-SE" dirty="0" smtClean="0"/>
              <a:t> </a:t>
            </a:r>
            <a:r>
              <a:rPr lang="sv-SE" dirty="0" err="1" smtClean="0"/>
              <a:t>adverse</a:t>
            </a:r>
            <a:r>
              <a:rPr lang="sv-SE" dirty="0" smtClean="0"/>
              <a:t> </a:t>
            </a:r>
            <a:r>
              <a:rPr lang="sv-SE" dirty="0" err="1" smtClean="0"/>
              <a:t>selection</a:t>
            </a:r>
            <a:endParaRPr lang="en-US" dirty="0"/>
          </a:p>
        </p:txBody>
      </p:sp>
      <p:sp>
        <p:nvSpPr>
          <p:cNvPr id="3" name="Content Placeholder 2"/>
          <p:cNvSpPr>
            <a:spLocks noGrp="1"/>
          </p:cNvSpPr>
          <p:nvPr>
            <p:ph idx="1"/>
          </p:nvPr>
        </p:nvSpPr>
        <p:spPr/>
        <p:txBody>
          <a:bodyPr>
            <a:normAutofit fontScale="92500"/>
          </a:bodyPr>
          <a:lstStyle/>
          <a:p>
            <a:r>
              <a:rPr lang="en-US" dirty="0" smtClean="0"/>
              <a:t>Adverse selection: </a:t>
            </a:r>
            <a:r>
              <a:rPr lang="en-US" dirty="0"/>
              <a:t>not knowing whether a client is of high or low </a:t>
            </a:r>
            <a:r>
              <a:rPr lang="en-US" dirty="0" smtClean="0"/>
              <a:t>risk. </a:t>
            </a:r>
          </a:p>
          <a:p>
            <a:r>
              <a:rPr lang="sv-SE" dirty="0"/>
              <a:t>Not </a:t>
            </a:r>
            <a:r>
              <a:rPr lang="sv-SE" dirty="0" err="1"/>
              <a:t>well</a:t>
            </a:r>
            <a:r>
              <a:rPr lang="sv-SE" dirty="0"/>
              <a:t> </a:t>
            </a:r>
            <a:r>
              <a:rPr lang="sv-SE" dirty="0" err="1"/>
              <a:t>covered</a:t>
            </a:r>
            <a:r>
              <a:rPr lang="sv-SE" dirty="0"/>
              <a:t> in Ray</a:t>
            </a:r>
            <a:r>
              <a:rPr lang="sv-SE" dirty="0" smtClean="0"/>
              <a:t>.</a:t>
            </a:r>
          </a:p>
          <a:p>
            <a:r>
              <a:rPr lang="sv-SE" dirty="0" err="1" smtClean="0"/>
              <a:t>Example</a:t>
            </a:r>
            <a:r>
              <a:rPr lang="sv-SE" dirty="0" smtClean="0"/>
              <a:t> </a:t>
            </a:r>
            <a:r>
              <a:rPr lang="sv-SE" dirty="0" err="1" smtClean="0"/>
              <a:t>with</a:t>
            </a:r>
            <a:r>
              <a:rPr lang="sv-SE" dirty="0" smtClean="0"/>
              <a:t> </a:t>
            </a:r>
            <a:r>
              <a:rPr lang="sv-SE" dirty="0" err="1" smtClean="0"/>
              <a:t>health</a:t>
            </a:r>
            <a:r>
              <a:rPr lang="sv-SE" dirty="0" smtClean="0"/>
              <a:t> </a:t>
            </a:r>
            <a:r>
              <a:rPr lang="sv-SE" dirty="0" err="1" smtClean="0"/>
              <a:t>insurance</a:t>
            </a:r>
            <a:r>
              <a:rPr lang="sv-SE" dirty="0" smtClean="0"/>
              <a:t>: </a:t>
            </a:r>
            <a:r>
              <a:rPr lang="en-US" dirty="0"/>
              <a:t>those who know that they are more likely to become sick in the future may be more likely to get an insurance.</a:t>
            </a:r>
            <a:r>
              <a:rPr lang="sv-SE" dirty="0" smtClean="0"/>
              <a:t> </a:t>
            </a:r>
          </a:p>
          <a:p>
            <a:r>
              <a:rPr lang="sv-SE" dirty="0" err="1" smtClean="0"/>
              <a:t>Higher</a:t>
            </a:r>
            <a:r>
              <a:rPr lang="sv-SE" dirty="0" smtClean="0"/>
              <a:t> </a:t>
            </a:r>
            <a:r>
              <a:rPr lang="sv-SE" dirty="0" err="1" smtClean="0"/>
              <a:t>price</a:t>
            </a:r>
            <a:r>
              <a:rPr lang="sv-SE" dirty="0" smtClean="0"/>
              <a:t> </a:t>
            </a:r>
            <a:r>
              <a:rPr lang="sv-SE" dirty="0" err="1" smtClean="0"/>
              <a:t>may</a:t>
            </a:r>
            <a:r>
              <a:rPr lang="sv-SE" dirty="0" smtClean="0"/>
              <a:t> make it </a:t>
            </a:r>
            <a:r>
              <a:rPr lang="sv-SE" dirty="0" err="1" smtClean="0"/>
              <a:t>even</a:t>
            </a:r>
            <a:r>
              <a:rPr lang="sv-SE" dirty="0" smtClean="0"/>
              <a:t> </a:t>
            </a:r>
            <a:r>
              <a:rPr lang="sv-SE" dirty="0" err="1" smtClean="0"/>
              <a:t>worse</a:t>
            </a:r>
            <a:r>
              <a:rPr lang="sv-SE" dirty="0" smtClean="0"/>
              <a:t> as it </a:t>
            </a:r>
            <a:r>
              <a:rPr lang="en-US" dirty="0" smtClean="0"/>
              <a:t>drives </a:t>
            </a:r>
            <a:r>
              <a:rPr lang="en-US" dirty="0"/>
              <a:t>away those who know they will probably not need the </a:t>
            </a:r>
            <a:r>
              <a:rPr lang="en-US" dirty="0" smtClean="0"/>
              <a:t>insurance.</a:t>
            </a:r>
            <a:endParaRPr lang="en-US" dirty="0"/>
          </a:p>
        </p:txBody>
      </p:sp>
    </p:spTree>
    <p:extLst>
      <p:ext uri="{BB962C8B-B14F-4D97-AF65-F5344CB8AC3E}">
        <p14:creationId xmlns:p14="http://schemas.microsoft.com/office/powerpoint/2010/main" val="799820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So, as in </a:t>
            </a:r>
            <a:r>
              <a:rPr lang="sv-SE" dirty="0" err="1" smtClean="0"/>
              <a:t>credit</a:t>
            </a:r>
            <a:r>
              <a:rPr lang="sv-SE" dirty="0" smtClean="0"/>
              <a:t> markets…</a:t>
            </a:r>
            <a:endParaRPr lang="en-US" dirty="0"/>
          </a:p>
        </p:txBody>
      </p:sp>
      <p:sp>
        <p:nvSpPr>
          <p:cNvPr id="3" name="Content Placeholder 2"/>
          <p:cNvSpPr>
            <a:spLocks noGrp="1"/>
          </p:cNvSpPr>
          <p:nvPr>
            <p:ph idx="1"/>
          </p:nvPr>
        </p:nvSpPr>
        <p:spPr/>
        <p:txBody>
          <a:bodyPr/>
          <a:lstStyle/>
          <a:p>
            <a:r>
              <a:rPr lang="en-US" dirty="0"/>
              <a:t>The fundamental problems of insurance are moral hazard and adverse selection. </a:t>
            </a:r>
            <a:endParaRPr lang="en-US" dirty="0"/>
          </a:p>
        </p:txBody>
      </p:sp>
    </p:spTree>
    <p:extLst>
      <p:ext uri="{BB962C8B-B14F-4D97-AF65-F5344CB8AC3E}">
        <p14:creationId xmlns:p14="http://schemas.microsoft.com/office/powerpoint/2010/main" val="302054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endParaRPr lang="en-US" b="1" dirty="0" smtClean="0"/>
          </a:p>
          <a:p>
            <a:r>
              <a:rPr lang="en-US" b="1" dirty="0" err="1" smtClean="0"/>
              <a:t>Acemoglu</a:t>
            </a:r>
            <a:r>
              <a:rPr lang="en-US" dirty="0"/>
              <a:t>, D., S. Johnson, and J. A. Robinson (2001).</a:t>
            </a:r>
            <a:r>
              <a:rPr lang="en-US" u="sng" dirty="0">
                <a:hlinkClick r:id="rId2"/>
              </a:rPr>
              <a:t>The colonial origins of comparative development: an empirical investigation</a:t>
            </a:r>
            <a:r>
              <a:rPr lang="en-US" dirty="0"/>
              <a:t>, </a:t>
            </a:r>
            <a:r>
              <a:rPr lang="en-US" i="1" dirty="0"/>
              <a:t>American Economic Review</a:t>
            </a:r>
            <a:r>
              <a:rPr lang="en-US" dirty="0"/>
              <a:t> 91(5), 1369-1401.</a:t>
            </a:r>
          </a:p>
          <a:p>
            <a:r>
              <a:rPr lang="en-US" b="1" dirty="0" err="1"/>
              <a:t>Beaman</a:t>
            </a:r>
            <a:r>
              <a:rPr lang="en-US" dirty="0"/>
              <a:t>, L. </a:t>
            </a:r>
            <a:r>
              <a:rPr lang="en-US" dirty="0" err="1"/>
              <a:t>Chattopadhyay</a:t>
            </a:r>
            <a:r>
              <a:rPr lang="en-US" dirty="0"/>
              <a:t>, R. </a:t>
            </a:r>
            <a:r>
              <a:rPr lang="en-US" dirty="0" err="1"/>
              <a:t>Duflo</a:t>
            </a:r>
            <a:r>
              <a:rPr lang="en-US" dirty="0"/>
              <a:t>, E., </a:t>
            </a:r>
            <a:r>
              <a:rPr lang="en-US" dirty="0" err="1"/>
              <a:t>Pande</a:t>
            </a:r>
            <a:r>
              <a:rPr lang="en-US" dirty="0"/>
              <a:t>, R, and </a:t>
            </a:r>
            <a:r>
              <a:rPr lang="en-US" dirty="0" err="1"/>
              <a:t>Topolova</a:t>
            </a:r>
            <a:r>
              <a:rPr lang="en-US" dirty="0"/>
              <a:t> P. (2009).</a:t>
            </a:r>
            <a:r>
              <a:rPr lang="en-US" u="sng" dirty="0">
                <a:hlinkClick r:id="rId3"/>
              </a:rPr>
              <a:t>Powerful Women: Does Exposure Reduce </a:t>
            </a:r>
            <a:r>
              <a:rPr lang="en-US" u="sng" dirty="0" err="1">
                <a:hlinkClick r:id="rId3"/>
              </a:rPr>
              <a:t>Bias?</a:t>
            </a:r>
            <a:r>
              <a:rPr lang="en-US" i="1" dirty="0" err="1"/>
              <a:t>Quarterly</a:t>
            </a:r>
            <a:r>
              <a:rPr lang="en-US" i="1" dirty="0"/>
              <a:t> Journal of Economics</a:t>
            </a:r>
            <a:r>
              <a:rPr lang="en-US" dirty="0"/>
              <a:t>, 124 (4): 1497-1540.</a:t>
            </a:r>
          </a:p>
          <a:p>
            <a:r>
              <a:rPr lang="en-US" b="1" dirty="0"/>
              <a:t>Fujiwara</a:t>
            </a:r>
            <a:r>
              <a:rPr lang="en-US" dirty="0"/>
              <a:t>, T. (2010), </a:t>
            </a:r>
            <a:r>
              <a:rPr lang="en-US" u="sng" dirty="0">
                <a:hlinkClick r:id="rId4"/>
              </a:rPr>
              <a:t>Voting technology, political responsiveness, and infant health: evidence from Brazil</a:t>
            </a:r>
            <a:r>
              <a:rPr lang="en-US" dirty="0"/>
              <a:t>, University of British Columbia, mimeo. </a:t>
            </a:r>
          </a:p>
          <a:p>
            <a:r>
              <a:rPr lang="es-ES" b="1" dirty="0" err="1"/>
              <a:t>Glaeser</a:t>
            </a:r>
            <a:r>
              <a:rPr lang="es-ES" b="1" dirty="0"/>
              <a:t> </a:t>
            </a:r>
            <a:r>
              <a:rPr lang="es-ES" dirty="0"/>
              <a:t>E, La Porta L., </a:t>
            </a:r>
            <a:r>
              <a:rPr lang="es-ES" dirty="0" err="1"/>
              <a:t>Lopez</a:t>
            </a:r>
            <a:r>
              <a:rPr lang="es-ES" dirty="0"/>
              <a:t>-de-</a:t>
            </a:r>
            <a:r>
              <a:rPr lang="es-ES" dirty="0" err="1"/>
              <a:t>silanes</a:t>
            </a:r>
            <a:r>
              <a:rPr lang="es-ES" dirty="0"/>
              <a:t> F., and </a:t>
            </a:r>
            <a:r>
              <a:rPr lang="es-ES" dirty="0" err="1"/>
              <a:t>Schleifer</a:t>
            </a:r>
            <a:r>
              <a:rPr lang="es-ES" dirty="0"/>
              <a:t>, A.</a:t>
            </a:r>
            <a:r>
              <a:rPr lang="en-US" u="sng" dirty="0">
                <a:hlinkClick r:id="rId5"/>
              </a:rPr>
              <a:t>Do institutions cause growth</a:t>
            </a:r>
            <a:r>
              <a:rPr lang="en-US" u="sng" dirty="0" smtClean="0">
                <a:hlinkClick r:id="rId5"/>
              </a:rPr>
              <a:t>?</a:t>
            </a:r>
            <a:r>
              <a:rPr lang="en-US" u="sng" dirty="0" smtClean="0"/>
              <a:t> </a:t>
            </a:r>
            <a:r>
              <a:rPr lang="en-US" i="1" dirty="0" smtClean="0"/>
              <a:t>Journal </a:t>
            </a:r>
            <a:r>
              <a:rPr lang="en-US" i="1" dirty="0"/>
              <a:t>of Economic Growth</a:t>
            </a:r>
            <a:r>
              <a:rPr lang="en-US" dirty="0"/>
              <a:t>, Vol. 9(3): 271-303.</a:t>
            </a:r>
          </a:p>
          <a:p>
            <a:r>
              <a:rPr lang="en-US" b="1" dirty="0"/>
              <a:t>Jensen</a:t>
            </a:r>
            <a:r>
              <a:rPr lang="en-US" dirty="0"/>
              <a:t>, R. and Oster, E. (2009).</a:t>
            </a:r>
            <a:r>
              <a:rPr lang="en-US" u="sng" dirty="0">
                <a:hlinkClick r:id="rId6"/>
              </a:rPr>
              <a:t>The Power of TV: Cable Television and Women's Status in India*</a:t>
            </a:r>
            <a:r>
              <a:rPr lang="en-US" dirty="0"/>
              <a:t>, </a:t>
            </a:r>
            <a:r>
              <a:rPr lang="en-US" i="1" dirty="0"/>
              <a:t>The Quarterly Journal of Economics</a:t>
            </a:r>
            <a:r>
              <a:rPr lang="en-US" dirty="0"/>
              <a:t>, 124 (3): 1057-1094.</a:t>
            </a:r>
          </a:p>
          <a:p>
            <a:r>
              <a:rPr lang="en-US" b="1" dirty="0"/>
              <a:t>Nunn, N. and </a:t>
            </a:r>
            <a:r>
              <a:rPr lang="en-US" b="1" dirty="0" err="1"/>
              <a:t>Wantchekon</a:t>
            </a:r>
            <a:r>
              <a:rPr lang="en-US" b="1" dirty="0"/>
              <a:t>, L. (2009), </a:t>
            </a:r>
            <a:r>
              <a:rPr lang="en-US" b="1" u="sng" dirty="0">
                <a:hlinkClick r:id="rId7"/>
              </a:rPr>
              <a:t>The slave trade and the origins of mistrust in Africa</a:t>
            </a:r>
            <a:r>
              <a:rPr lang="en-US" b="1" dirty="0"/>
              <a:t>, </a:t>
            </a:r>
            <a:r>
              <a:rPr lang="en-US" dirty="0"/>
              <a:t>NBER working paper.</a:t>
            </a:r>
            <a:endParaRPr lang="en-US" b="1" dirty="0"/>
          </a:p>
          <a:p>
            <a:r>
              <a:rPr lang="en-US" b="1" dirty="0" err="1"/>
              <a:t>Qian</a:t>
            </a:r>
            <a:r>
              <a:rPr lang="en-US" dirty="0"/>
              <a:t>, N. (2008),  </a:t>
            </a:r>
            <a:r>
              <a:rPr lang="en-US" u="sng" dirty="0">
                <a:hlinkClick r:id="rId8"/>
              </a:rPr>
              <a:t>Missing women and the price of </a:t>
            </a:r>
            <a:r>
              <a:rPr lang="en-US" b="1" u="sng" dirty="0">
                <a:hlinkClick r:id="rId8"/>
              </a:rPr>
              <a:t>tea </a:t>
            </a:r>
            <a:r>
              <a:rPr lang="en-US" u="sng" dirty="0">
                <a:hlinkClick r:id="rId8"/>
              </a:rPr>
              <a:t>in China: The effect of sex-specific earnings on sex imbalance</a:t>
            </a:r>
            <a:r>
              <a:rPr lang="en-US" dirty="0"/>
              <a:t>, </a:t>
            </a:r>
            <a:r>
              <a:rPr lang="en-US" i="1" dirty="0"/>
              <a:t>The Quarterly Journal of Economics, 123(3): 1251-1285.</a:t>
            </a:r>
            <a:endParaRPr lang="en-US" dirty="0"/>
          </a:p>
          <a:p>
            <a:endParaRPr lang="en-US" dirty="0"/>
          </a:p>
        </p:txBody>
      </p:sp>
    </p:spTree>
    <p:extLst>
      <p:ext uri="{BB962C8B-B14F-4D97-AF65-F5344CB8AC3E}">
        <p14:creationId xmlns:p14="http://schemas.microsoft.com/office/powerpoint/2010/main" val="2371180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a:t>
            </a:r>
            <a:r>
              <a:rPr lang="sv-SE" dirty="0" err="1" smtClean="0"/>
              <a:t>can</a:t>
            </a:r>
            <a:r>
              <a:rPr lang="sv-SE" dirty="0" smtClean="0"/>
              <a:t> be </a:t>
            </a:r>
            <a:r>
              <a:rPr lang="sv-SE" dirty="0" err="1" smtClean="0"/>
              <a:t>done</a:t>
            </a:r>
            <a:r>
              <a:rPr lang="sv-SE" dirty="0" smtClean="0"/>
              <a:t>?</a:t>
            </a:r>
            <a:endParaRPr lang="en-US" dirty="0"/>
          </a:p>
        </p:txBody>
      </p:sp>
      <p:sp>
        <p:nvSpPr>
          <p:cNvPr id="3" name="Content Placeholder 2"/>
          <p:cNvSpPr>
            <a:spLocks noGrp="1"/>
          </p:cNvSpPr>
          <p:nvPr>
            <p:ph idx="1"/>
          </p:nvPr>
        </p:nvSpPr>
        <p:spPr>
          <a:xfrm>
            <a:off x="457200" y="1340768"/>
            <a:ext cx="8229600" cy="4785395"/>
          </a:xfrm>
        </p:spPr>
        <p:txBody>
          <a:bodyPr>
            <a:normAutofit/>
          </a:bodyPr>
          <a:lstStyle/>
          <a:p>
            <a:r>
              <a:rPr lang="en-US" dirty="0"/>
              <a:t>Insure the weather instead of the </a:t>
            </a:r>
            <a:r>
              <a:rPr lang="en-US" dirty="0" smtClean="0"/>
              <a:t>crop, maybe in a two tier system.</a:t>
            </a:r>
          </a:p>
          <a:p>
            <a:r>
              <a:rPr lang="sv-SE" dirty="0" smtClean="0"/>
              <a:t>Rapid </a:t>
            </a:r>
            <a:r>
              <a:rPr lang="sv-SE" dirty="0" err="1" smtClean="0"/>
              <a:t>Conflict</a:t>
            </a:r>
            <a:r>
              <a:rPr lang="sv-SE" dirty="0" smtClean="0"/>
              <a:t> Prevention Support (RCPS)</a:t>
            </a:r>
          </a:p>
          <a:p>
            <a:r>
              <a:rPr lang="en-US" dirty="0"/>
              <a:t>Miguel and </a:t>
            </a:r>
            <a:r>
              <a:rPr lang="en-US" dirty="0" err="1"/>
              <a:t>Fisman</a:t>
            </a:r>
            <a:r>
              <a:rPr lang="en-US" dirty="0"/>
              <a:t> argue that this type of insurance can play a big role in foreign aid. </a:t>
            </a:r>
            <a:endParaRPr lang="en-US" dirty="0" smtClean="0"/>
          </a:p>
          <a:p>
            <a:r>
              <a:rPr lang="sv-SE" dirty="0" smtClean="0"/>
              <a:t>The </a:t>
            </a:r>
            <a:r>
              <a:rPr lang="sv-SE" dirty="0" err="1" smtClean="0"/>
              <a:t>state</a:t>
            </a:r>
            <a:r>
              <a:rPr lang="sv-SE" dirty="0" smtClean="0"/>
              <a:t> as a </a:t>
            </a:r>
            <a:r>
              <a:rPr lang="sv-SE" dirty="0" err="1" smtClean="0"/>
              <a:t>large</a:t>
            </a:r>
            <a:r>
              <a:rPr lang="sv-SE" dirty="0" smtClean="0"/>
              <a:t> risk pool.</a:t>
            </a:r>
            <a:endParaRPr lang="en-US" dirty="0"/>
          </a:p>
        </p:txBody>
      </p:sp>
    </p:spTree>
    <p:extLst>
      <p:ext uri="{BB962C8B-B14F-4D97-AF65-F5344CB8AC3E}">
        <p14:creationId xmlns:p14="http://schemas.microsoft.com/office/powerpoint/2010/main" val="15546921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err="1" smtClean="0"/>
              <a:t>Some</a:t>
            </a:r>
            <a:r>
              <a:rPr lang="sv-SE" dirty="0" smtClean="0"/>
              <a:t> </a:t>
            </a:r>
            <a:r>
              <a:rPr lang="sv-SE" dirty="0" err="1" smtClean="0"/>
              <a:t>questions</a:t>
            </a:r>
            <a:r>
              <a:rPr lang="sv-SE" dirty="0" smtClean="0"/>
              <a:t> at the research </a:t>
            </a:r>
            <a:r>
              <a:rPr lang="sv-SE" dirty="0" err="1" smtClean="0"/>
              <a:t>frontier</a:t>
            </a:r>
            <a:endParaRPr lang="en-US" dirty="0"/>
          </a:p>
        </p:txBody>
      </p:sp>
      <p:sp>
        <p:nvSpPr>
          <p:cNvPr id="3" name="Content Placeholder 2"/>
          <p:cNvSpPr>
            <a:spLocks noGrp="1"/>
          </p:cNvSpPr>
          <p:nvPr>
            <p:ph idx="1"/>
          </p:nvPr>
        </p:nvSpPr>
        <p:spPr/>
        <p:txBody>
          <a:bodyPr/>
          <a:lstStyle/>
          <a:p>
            <a:r>
              <a:rPr lang="en-US" dirty="0"/>
              <a:t>Behavioral </a:t>
            </a:r>
            <a:r>
              <a:rPr lang="en-US" dirty="0" smtClean="0"/>
              <a:t>development economics on </a:t>
            </a:r>
            <a:r>
              <a:rPr lang="en-US" dirty="0"/>
              <a:t>the psychological costs of poverty and risk. </a:t>
            </a:r>
          </a:p>
          <a:p>
            <a:r>
              <a:rPr lang="en-US" dirty="0"/>
              <a:t>Why are some forms of risk less covered than other? </a:t>
            </a:r>
            <a:endParaRPr lang="en-US" dirty="0" smtClean="0"/>
          </a:p>
          <a:p>
            <a:r>
              <a:rPr lang="sv-SE" dirty="0" smtClean="0"/>
              <a:t>Micro-</a:t>
            </a:r>
            <a:r>
              <a:rPr lang="sv-SE" dirty="0" err="1" smtClean="0"/>
              <a:t>insurance</a:t>
            </a:r>
            <a:r>
              <a:rPr lang="sv-SE" dirty="0" smtClean="0"/>
              <a:t>.</a:t>
            </a:r>
            <a:endParaRPr lang="en-US" dirty="0"/>
          </a:p>
        </p:txBody>
      </p:sp>
    </p:spTree>
    <p:extLst>
      <p:ext uri="{BB962C8B-B14F-4D97-AF65-F5344CB8AC3E}">
        <p14:creationId xmlns:p14="http://schemas.microsoft.com/office/powerpoint/2010/main" val="3884660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Focus on the </a:t>
            </a:r>
            <a:r>
              <a:rPr lang="sv-SE" dirty="0" err="1" smtClean="0"/>
              <a:t>following</a:t>
            </a:r>
            <a:endParaRPr lang="en-US" dirty="0"/>
          </a:p>
        </p:txBody>
      </p:sp>
      <p:sp>
        <p:nvSpPr>
          <p:cNvPr id="3" name="Content Placeholder 2"/>
          <p:cNvSpPr>
            <a:spLocks noGrp="1"/>
          </p:cNvSpPr>
          <p:nvPr>
            <p:ph idx="1"/>
          </p:nvPr>
        </p:nvSpPr>
        <p:spPr/>
        <p:txBody>
          <a:bodyPr/>
          <a:lstStyle/>
          <a:p>
            <a:r>
              <a:rPr lang="sv-SE" dirty="0" smtClean="0"/>
              <a:t>Research </a:t>
            </a:r>
            <a:r>
              <a:rPr lang="sv-SE" dirty="0" err="1" smtClean="0"/>
              <a:t>question</a:t>
            </a:r>
            <a:endParaRPr lang="sv-SE" dirty="0" smtClean="0"/>
          </a:p>
          <a:p>
            <a:endParaRPr lang="sv-SE" dirty="0" smtClean="0"/>
          </a:p>
          <a:p>
            <a:pPr lvl="2">
              <a:lnSpc>
                <a:spcPct val="90000"/>
              </a:lnSpc>
              <a:spcBef>
                <a:spcPct val="0"/>
              </a:spcBef>
              <a:spcAft>
                <a:spcPts val="600"/>
              </a:spcAft>
              <a:buFont typeface="Wingdings" pitchFamily="2" charset="2"/>
              <a:buChar char="Ø"/>
              <a:defRPr/>
            </a:pPr>
            <a:r>
              <a:rPr lang="sv-SE" dirty="0"/>
              <a:t> </a:t>
            </a:r>
            <a:r>
              <a:rPr lang="sv-SE" dirty="0" err="1" smtClean="0"/>
              <a:t>What</a:t>
            </a:r>
            <a:r>
              <a:rPr lang="sv-SE" dirty="0" smtClean="0"/>
              <a:t> is the precise </a:t>
            </a:r>
            <a:r>
              <a:rPr lang="sv-SE" dirty="0" err="1" smtClean="0"/>
              <a:t>question</a:t>
            </a:r>
            <a:r>
              <a:rPr lang="sv-SE" dirty="0" smtClean="0"/>
              <a:t> </a:t>
            </a:r>
            <a:r>
              <a:rPr lang="sv-SE" dirty="0" err="1" smtClean="0"/>
              <a:t>to</a:t>
            </a:r>
            <a:r>
              <a:rPr lang="sv-SE" dirty="0" smtClean="0"/>
              <a:t> be </a:t>
            </a:r>
            <a:r>
              <a:rPr lang="sv-SE" dirty="0" err="1" smtClean="0"/>
              <a:t>answered</a:t>
            </a:r>
            <a:r>
              <a:rPr lang="sv-SE" dirty="0" smtClean="0"/>
              <a:t>?</a:t>
            </a:r>
          </a:p>
          <a:p>
            <a:pPr lvl="2">
              <a:lnSpc>
                <a:spcPct val="90000"/>
              </a:lnSpc>
              <a:spcBef>
                <a:spcPct val="0"/>
              </a:spcBef>
              <a:spcAft>
                <a:spcPts val="600"/>
              </a:spcAft>
              <a:buFont typeface="Wingdings" pitchFamily="2" charset="2"/>
              <a:buChar char="Ø"/>
              <a:defRPr/>
            </a:pPr>
            <a:endParaRPr lang="sv-SE" dirty="0" smtClean="0"/>
          </a:p>
          <a:p>
            <a:pPr lvl="2">
              <a:lnSpc>
                <a:spcPct val="90000"/>
              </a:lnSpc>
              <a:spcBef>
                <a:spcPct val="0"/>
              </a:spcBef>
              <a:spcAft>
                <a:spcPts val="600"/>
              </a:spcAft>
              <a:buFont typeface="Wingdings" pitchFamily="2" charset="2"/>
              <a:buChar char="Ø"/>
              <a:defRPr/>
            </a:pPr>
            <a:r>
              <a:rPr lang="sv-SE" dirty="0" smtClean="0"/>
              <a:t>Is it </a:t>
            </a:r>
            <a:r>
              <a:rPr lang="sv-SE" dirty="0" err="1" smtClean="0"/>
              <a:t>interesting</a:t>
            </a:r>
            <a:r>
              <a:rPr lang="sv-SE" dirty="0"/>
              <a:t>? </a:t>
            </a:r>
            <a:r>
              <a:rPr lang="sv-SE" dirty="0" err="1"/>
              <a:t>Why</a:t>
            </a:r>
            <a:r>
              <a:rPr lang="sv-SE" dirty="0"/>
              <a:t> </a:t>
            </a:r>
            <a:r>
              <a:rPr lang="sv-SE" dirty="0" err="1"/>
              <a:t>should</a:t>
            </a:r>
            <a:r>
              <a:rPr lang="sv-SE" dirty="0"/>
              <a:t> </a:t>
            </a:r>
            <a:r>
              <a:rPr lang="sv-SE" dirty="0" err="1"/>
              <a:t>we</a:t>
            </a:r>
            <a:r>
              <a:rPr lang="sv-SE" dirty="0"/>
              <a:t> </a:t>
            </a:r>
            <a:r>
              <a:rPr lang="sv-SE" dirty="0" err="1"/>
              <a:t>care</a:t>
            </a:r>
            <a:r>
              <a:rPr lang="sv-SE" dirty="0"/>
              <a:t>?</a:t>
            </a:r>
          </a:p>
          <a:p>
            <a:pPr lvl="2">
              <a:lnSpc>
                <a:spcPct val="90000"/>
              </a:lnSpc>
              <a:spcBef>
                <a:spcPct val="0"/>
              </a:spcBef>
              <a:spcAft>
                <a:spcPts val="600"/>
              </a:spcAft>
              <a:buFont typeface="Wingdings" pitchFamily="2" charset="2"/>
              <a:buChar char="Ø"/>
              <a:defRPr/>
            </a:pPr>
            <a:endParaRPr lang="sv-SE" dirty="0"/>
          </a:p>
          <a:p>
            <a:pPr lvl="2">
              <a:lnSpc>
                <a:spcPct val="90000"/>
              </a:lnSpc>
              <a:spcBef>
                <a:spcPct val="0"/>
              </a:spcBef>
              <a:spcAft>
                <a:spcPts val="600"/>
              </a:spcAft>
              <a:buFont typeface="Wingdings" pitchFamily="2" charset="2"/>
              <a:buChar char="Ø"/>
              <a:defRPr/>
            </a:pPr>
            <a:r>
              <a:rPr lang="sv-SE" dirty="0"/>
              <a:t> </a:t>
            </a:r>
            <a:r>
              <a:rPr lang="sv-SE" altLang="zh-CN" dirty="0" smtClean="0"/>
              <a:t>Is it new? </a:t>
            </a:r>
            <a:r>
              <a:rPr lang="sv-SE" altLang="zh-CN" dirty="0" err="1" smtClean="0"/>
              <a:t>What</a:t>
            </a:r>
            <a:r>
              <a:rPr lang="sv-SE" altLang="zh-CN" dirty="0" smtClean="0"/>
              <a:t> is the </a:t>
            </a:r>
            <a:r>
              <a:rPr lang="sv-SE" altLang="zh-CN" dirty="0" err="1" smtClean="0"/>
              <a:t>contribution</a:t>
            </a:r>
            <a:r>
              <a:rPr lang="sv-SE" altLang="zh-CN" dirty="0" smtClean="0"/>
              <a:t> </a:t>
            </a:r>
            <a:r>
              <a:rPr lang="sv-SE" altLang="zh-CN" dirty="0" err="1" smtClean="0"/>
              <a:t>of</a:t>
            </a:r>
            <a:r>
              <a:rPr lang="sv-SE" altLang="zh-CN" dirty="0" smtClean="0"/>
              <a:t> the paper?</a:t>
            </a:r>
          </a:p>
          <a:p>
            <a:pPr marL="914400" lvl="2" indent="0">
              <a:lnSpc>
                <a:spcPct val="90000"/>
              </a:lnSpc>
              <a:spcBef>
                <a:spcPct val="0"/>
              </a:spcBef>
              <a:spcAft>
                <a:spcPts val="600"/>
              </a:spcAft>
              <a:buNone/>
              <a:defRPr/>
            </a:pPr>
            <a:endParaRPr lang="sv-SE" dirty="0"/>
          </a:p>
        </p:txBody>
      </p:sp>
    </p:spTree>
    <p:extLst>
      <p:ext uri="{BB962C8B-B14F-4D97-AF65-F5344CB8AC3E}">
        <p14:creationId xmlns:p14="http://schemas.microsoft.com/office/powerpoint/2010/main" val="65638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Focus on the </a:t>
            </a:r>
            <a:r>
              <a:rPr lang="sv-SE" dirty="0" err="1" smtClean="0"/>
              <a:t>following</a:t>
            </a:r>
            <a:endParaRPr lang="en-US" dirty="0"/>
          </a:p>
        </p:txBody>
      </p:sp>
      <p:sp>
        <p:nvSpPr>
          <p:cNvPr id="3" name="Content Placeholder 2"/>
          <p:cNvSpPr>
            <a:spLocks noGrp="1"/>
          </p:cNvSpPr>
          <p:nvPr>
            <p:ph idx="1"/>
          </p:nvPr>
        </p:nvSpPr>
        <p:spPr/>
        <p:txBody>
          <a:bodyPr/>
          <a:lstStyle/>
          <a:p>
            <a:r>
              <a:rPr lang="sv-SE" dirty="0" err="1" smtClean="0"/>
              <a:t>Evidence</a:t>
            </a:r>
            <a:endParaRPr lang="sv-SE" dirty="0" smtClean="0"/>
          </a:p>
          <a:p>
            <a:endParaRPr lang="sv-SE" dirty="0" smtClean="0"/>
          </a:p>
          <a:p>
            <a:pPr lvl="2">
              <a:lnSpc>
                <a:spcPct val="90000"/>
              </a:lnSpc>
              <a:spcBef>
                <a:spcPct val="0"/>
              </a:spcBef>
              <a:spcAft>
                <a:spcPts val="600"/>
              </a:spcAft>
              <a:buFont typeface="Wingdings" pitchFamily="2" charset="2"/>
              <a:buChar char="Ø"/>
              <a:defRPr/>
            </a:pPr>
            <a:r>
              <a:rPr lang="sv-SE" dirty="0"/>
              <a:t> </a:t>
            </a:r>
            <a:r>
              <a:rPr lang="sv-SE" dirty="0" smtClean="0"/>
              <a:t>Is a </a:t>
            </a:r>
            <a:r>
              <a:rPr lang="sv-SE" dirty="0" err="1" smtClean="0"/>
              <a:t>causal</a:t>
            </a:r>
            <a:r>
              <a:rPr lang="sv-SE" dirty="0" smtClean="0"/>
              <a:t> </a:t>
            </a:r>
            <a:r>
              <a:rPr lang="sv-SE" dirty="0" err="1" smtClean="0"/>
              <a:t>effect</a:t>
            </a:r>
            <a:r>
              <a:rPr lang="sv-SE" dirty="0" smtClean="0"/>
              <a:t> </a:t>
            </a:r>
            <a:r>
              <a:rPr lang="sv-SE" dirty="0" err="1" smtClean="0"/>
              <a:t>identified</a:t>
            </a:r>
            <a:r>
              <a:rPr lang="sv-SE" dirty="0" smtClean="0"/>
              <a:t>?</a:t>
            </a:r>
          </a:p>
          <a:p>
            <a:pPr lvl="2">
              <a:lnSpc>
                <a:spcPct val="90000"/>
              </a:lnSpc>
              <a:spcBef>
                <a:spcPct val="0"/>
              </a:spcBef>
              <a:spcAft>
                <a:spcPts val="600"/>
              </a:spcAft>
              <a:buFont typeface="Wingdings" pitchFamily="2" charset="2"/>
              <a:buChar char="Ø"/>
              <a:defRPr/>
            </a:pPr>
            <a:endParaRPr lang="sv-SE" dirty="0" smtClean="0"/>
          </a:p>
          <a:p>
            <a:pPr lvl="2">
              <a:lnSpc>
                <a:spcPct val="90000"/>
              </a:lnSpc>
              <a:spcBef>
                <a:spcPct val="0"/>
              </a:spcBef>
              <a:spcAft>
                <a:spcPts val="600"/>
              </a:spcAft>
              <a:buFont typeface="Wingdings" pitchFamily="2" charset="2"/>
              <a:buChar char="Ø"/>
              <a:defRPr/>
            </a:pPr>
            <a:r>
              <a:rPr lang="sv-SE" dirty="0" smtClean="0"/>
              <a:t>Is the argument </a:t>
            </a:r>
            <a:r>
              <a:rPr lang="sv-SE" dirty="0" err="1" smtClean="0"/>
              <a:t>compelling</a:t>
            </a:r>
            <a:r>
              <a:rPr lang="sv-SE" dirty="0" smtClean="0"/>
              <a:t>?</a:t>
            </a:r>
            <a:endParaRPr lang="sv-SE" dirty="0"/>
          </a:p>
          <a:p>
            <a:pPr lvl="2">
              <a:lnSpc>
                <a:spcPct val="90000"/>
              </a:lnSpc>
              <a:spcBef>
                <a:spcPct val="0"/>
              </a:spcBef>
              <a:spcAft>
                <a:spcPts val="600"/>
              </a:spcAft>
              <a:buFont typeface="Wingdings" pitchFamily="2" charset="2"/>
              <a:buChar char="Ø"/>
              <a:defRPr/>
            </a:pPr>
            <a:endParaRPr lang="sv-SE" dirty="0"/>
          </a:p>
          <a:p>
            <a:pPr lvl="2">
              <a:lnSpc>
                <a:spcPct val="90000"/>
              </a:lnSpc>
              <a:spcBef>
                <a:spcPct val="0"/>
              </a:spcBef>
              <a:spcAft>
                <a:spcPts val="600"/>
              </a:spcAft>
              <a:buFont typeface="Wingdings" pitchFamily="2" charset="2"/>
              <a:buChar char="Ø"/>
              <a:defRPr/>
            </a:pPr>
            <a:r>
              <a:rPr lang="sv-SE" dirty="0"/>
              <a:t> </a:t>
            </a:r>
            <a:r>
              <a:rPr lang="sv-SE" dirty="0" err="1" smtClean="0"/>
              <a:t>Are</a:t>
            </a:r>
            <a:r>
              <a:rPr lang="sv-SE" dirty="0" smtClean="0"/>
              <a:t> alternative </a:t>
            </a:r>
            <a:r>
              <a:rPr lang="sv-SE" dirty="0" err="1" smtClean="0"/>
              <a:t>explanations</a:t>
            </a:r>
            <a:r>
              <a:rPr lang="sv-SE" dirty="0" smtClean="0"/>
              <a:t> </a:t>
            </a:r>
            <a:r>
              <a:rPr lang="sv-SE" dirty="0" err="1" smtClean="0"/>
              <a:t>ruled</a:t>
            </a:r>
            <a:r>
              <a:rPr lang="sv-SE" dirty="0" smtClean="0"/>
              <a:t> </a:t>
            </a:r>
            <a:r>
              <a:rPr lang="sv-SE" dirty="0" err="1" smtClean="0"/>
              <a:t>out</a:t>
            </a:r>
            <a:r>
              <a:rPr lang="sv-SE" dirty="0" smtClean="0"/>
              <a:t>?</a:t>
            </a:r>
          </a:p>
          <a:p>
            <a:pPr lvl="2">
              <a:lnSpc>
                <a:spcPct val="90000"/>
              </a:lnSpc>
              <a:spcBef>
                <a:spcPct val="0"/>
              </a:spcBef>
              <a:spcAft>
                <a:spcPts val="600"/>
              </a:spcAft>
              <a:buFont typeface="Wingdings" pitchFamily="2" charset="2"/>
              <a:buChar char="Ø"/>
              <a:defRPr/>
            </a:pPr>
            <a:endParaRPr lang="sv-SE" altLang="zh-CN" dirty="0"/>
          </a:p>
          <a:p>
            <a:pPr lvl="2">
              <a:lnSpc>
                <a:spcPct val="90000"/>
              </a:lnSpc>
              <a:spcBef>
                <a:spcPct val="0"/>
              </a:spcBef>
              <a:spcAft>
                <a:spcPts val="600"/>
              </a:spcAft>
              <a:buFont typeface="Wingdings" pitchFamily="2" charset="2"/>
              <a:buChar char="Ø"/>
              <a:defRPr/>
            </a:pPr>
            <a:r>
              <a:rPr lang="sv-SE" altLang="zh-CN" dirty="0" smtClean="0"/>
              <a:t>Is the data </a:t>
            </a:r>
            <a:r>
              <a:rPr lang="sv-SE" altLang="zh-CN" dirty="0" err="1" smtClean="0"/>
              <a:t>appropriate</a:t>
            </a:r>
            <a:r>
              <a:rPr lang="sv-SE" altLang="zh-CN" dirty="0" smtClean="0"/>
              <a:t>?</a:t>
            </a:r>
          </a:p>
          <a:p>
            <a:pPr marL="914400" lvl="2" indent="0">
              <a:lnSpc>
                <a:spcPct val="90000"/>
              </a:lnSpc>
              <a:spcBef>
                <a:spcPct val="0"/>
              </a:spcBef>
              <a:spcAft>
                <a:spcPts val="600"/>
              </a:spcAft>
              <a:buNone/>
              <a:defRPr/>
            </a:pPr>
            <a:endParaRPr lang="sv-SE" dirty="0"/>
          </a:p>
        </p:txBody>
      </p:sp>
    </p:spTree>
    <p:extLst>
      <p:ext uri="{BB962C8B-B14F-4D97-AF65-F5344CB8AC3E}">
        <p14:creationId xmlns:p14="http://schemas.microsoft.com/office/powerpoint/2010/main" val="4220627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Focus on the </a:t>
            </a:r>
            <a:r>
              <a:rPr lang="sv-SE" dirty="0" err="1" smtClean="0"/>
              <a:t>following</a:t>
            </a:r>
            <a:endParaRPr lang="en-US" dirty="0"/>
          </a:p>
        </p:txBody>
      </p:sp>
      <p:sp>
        <p:nvSpPr>
          <p:cNvPr id="3" name="Content Placeholder 2"/>
          <p:cNvSpPr>
            <a:spLocks noGrp="1"/>
          </p:cNvSpPr>
          <p:nvPr>
            <p:ph idx="1"/>
          </p:nvPr>
        </p:nvSpPr>
        <p:spPr/>
        <p:txBody>
          <a:bodyPr/>
          <a:lstStyle/>
          <a:p>
            <a:r>
              <a:rPr lang="sv-SE" dirty="0" err="1" smtClean="0"/>
              <a:t>Conclusion</a:t>
            </a:r>
            <a:endParaRPr lang="sv-SE" dirty="0" smtClean="0"/>
          </a:p>
          <a:p>
            <a:endParaRPr lang="sv-SE" dirty="0" smtClean="0"/>
          </a:p>
          <a:p>
            <a:pPr lvl="2">
              <a:lnSpc>
                <a:spcPct val="90000"/>
              </a:lnSpc>
              <a:spcBef>
                <a:spcPct val="0"/>
              </a:spcBef>
              <a:spcAft>
                <a:spcPts val="600"/>
              </a:spcAft>
              <a:buFont typeface="Wingdings" pitchFamily="2" charset="2"/>
              <a:buChar char="Ø"/>
              <a:defRPr/>
            </a:pPr>
            <a:r>
              <a:rPr lang="sv-SE" dirty="0"/>
              <a:t> </a:t>
            </a:r>
            <a:r>
              <a:rPr lang="sv-SE" dirty="0" err="1" smtClean="0"/>
              <a:t>Can</a:t>
            </a:r>
            <a:r>
              <a:rPr lang="sv-SE" dirty="0" smtClean="0"/>
              <a:t> the </a:t>
            </a:r>
            <a:r>
              <a:rPr lang="sv-SE" dirty="0" err="1" smtClean="0"/>
              <a:t>conclusion</a:t>
            </a:r>
            <a:r>
              <a:rPr lang="sv-SE" dirty="0" smtClean="0"/>
              <a:t> be </a:t>
            </a:r>
            <a:r>
              <a:rPr lang="sv-SE" dirty="0" err="1" smtClean="0"/>
              <a:t>generalized</a:t>
            </a:r>
            <a:r>
              <a:rPr lang="sv-SE" dirty="0" smtClean="0"/>
              <a:t>?</a:t>
            </a:r>
          </a:p>
          <a:p>
            <a:pPr lvl="2">
              <a:lnSpc>
                <a:spcPct val="90000"/>
              </a:lnSpc>
              <a:spcBef>
                <a:spcPct val="0"/>
              </a:spcBef>
              <a:spcAft>
                <a:spcPts val="600"/>
              </a:spcAft>
              <a:buFont typeface="Wingdings" pitchFamily="2" charset="2"/>
              <a:buChar char="Ø"/>
              <a:defRPr/>
            </a:pPr>
            <a:endParaRPr lang="sv-SE" dirty="0" smtClean="0"/>
          </a:p>
          <a:p>
            <a:pPr lvl="2">
              <a:lnSpc>
                <a:spcPct val="90000"/>
              </a:lnSpc>
              <a:spcBef>
                <a:spcPct val="0"/>
              </a:spcBef>
              <a:spcAft>
                <a:spcPts val="600"/>
              </a:spcAft>
              <a:buFont typeface="Wingdings" pitchFamily="2" charset="2"/>
              <a:buChar char="Ø"/>
              <a:defRPr/>
            </a:pPr>
            <a:r>
              <a:rPr lang="sv-SE" dirty="0" err="1" smtClean="0"/>
              <a:t>What</a:t>
            </a:r>
            <a:r>
              <a:rPr lang="sv-SE" dirty="0" smtClean="0"/>
              <a:t> </a:t>
            </a:r>
            <a:r>
              <a:rPr lang="sv-SE" dirty="0" err="1" smtClean="0"/>
              <a:t>are</a:t>
            </a:r>
            <a:r>
              <a:rPr lang="sv-SE" dirty="0" smtClean="0"/>
              <a:t> the </a:t>
            </a:r>
            <a:r>
              <a:rPr lang="sv-SE" dirty="0" err="1" smtClean="0"/>
              <a:t>main</a:t>
            </a:r>
            <a:r>
              <a:rPr lang="sv-SE" dirty="0" smtClean="0"/>
              <a:t> problems, </a:t>
            </a:r>
            <a:r>
              <a:rPr lang="sv-SE" dirty="0" err="1" smtClean="0"/>
              <a:t>if</a:t>
            </a:r>
            <a:r>
              <a:rPr lang="sv-SE" dirty="0" smtClean="0"/>
              <a:t> </a:t>
            </a:r>
            <a:r>
              <a:rPr lang="sv-SE" dirty="0" err="1" smtClean="0"/>
              <a:t>any</a:t>
            </a:r>
            <a:r>
              <a:rPr lang="sv-SE" dirty="0" smtClean="0"/>
              <a:t>?</a:t>
            </a:r>
            <a:endParaRPr lang="sv-SE" dirty="0"/>
          </a:p>
          <a:p>
            <a:pPr lvl="2">
              <a:lnSpc>
                <a:spcPct val="90000"/>
              </a:lnSpc>
              <a:spcBef>
                <a:spcPct val="0"/>
              </a:spcBef>
              <a:spcAft>
                <a:spcPts val="600"/>
              </a:spcAft>
              <a:buFont typeface="Wingdings" pitchFamily="2" charset="2"/>
              <a:buChar char="Ø"/>
              <a:defRPr/>
            </a:pPr>
            <a:endParaRPr lang="sv-SE" dirty="0"/>
          </a:p>
          <a:p>
            <a:pPr lvl="2">
              <a:lnSpc>
                <a:spcPct val="90000"/>
              </a:lnSpc>
              <a:spcBef>
                <a:spcPct val="0"/>
              </a:spcBef>
              <a:spcAft>
                <a:spcPts val="600"/>
              </a:spcAft>
              <a:buFont typeface="Wingdings" pitchFamily="2" charset="2"/>
              <a:buChar char="Ø"/>
              <a:defRPr/>
            </a:pPr>
            <a:r>
              <a:rPr lang="sv-SE" dirty="0"/>
              <a:t> </a:t>
            </a:r>
            <a:r>
              <a:rPr lang="sv-SE" dirty="0" err="1" smtClean="0"/>
              <a:t>What</a:t>
            </a:r>
            <a:r>
              <a:rPr lang="sv-SE" dirty="0" smtClean="0"/>
              <a:t> </a:t>
            </a:r>
            <a:r>
              <a:rPr lang="sv-SE" dirty="0" err="1" smtClean="0"/>
              <a:t>else</a:t>
            </a:r>
            <a:r>
              <a:rPr lang="sv-SE" dirty="0" smtClean="0"/>
              <a:t> </a:t>
            </a:r>
            <a:r>
              <a:rPr lang="sv-SE" dirty="0" err="1" smtClean="0"/>
              <a:t>would</a:t>
            </a:r>
            <a:r>
              <a:rPr lang="sv-SE" dirty="0" smtClean="0"/>
              <a:t> </a:t>
            </a:r>
            <a:r>
              <a:rPr lang="sv-SE" dirty="0" err="1" smtClean="0"/>
              <a:t>you</a:t>
            </a:r>
            <a:r>
              <a:rPr lang="sv-SE" dirty="0" smtClean="0"/>
              <a:t> like </a:t>
            </a:r>
            <a:r>
              <a:rPr lang="sv-SE" dirty="0" err="1" smtClean="0"/>
              <a:t>to</a:t>
            </a:r>
            <a:r>
              <a:rPr lang="sv-SE" dirty="0" smtClean="0"/>
              <a:t> </a:t>
            </a:r>
            <a:r>
              <a:rPr lang="sv-SE" dirty="0" err="1" smtClean="0"/>
              <a:t>know</a:t>
            </a:r>
            <a:r>
              <a:rPr lang="sv-SE" dirty="0" smtClean="0"/>
              <a:t>?</a:t>
            </a:r>
          </a:p>
          <a:p>
            <a:pPr lvl="2">
              <a:lnSpc>
                <a:spcPct val="90000"/>
              </a:lnSpc>
              <a:spcBef>
                <a:spcPct val="0"/>
              </a:spcBef>
              <a:spcAft>
                <a:spcPts val="600"/>
              </a:spcAft>
              <a:buFont typeface="Wingdings" pitchFamily="2" charset="2"/>
              <a:buChar char="Ø"/>
              <a:defRPr/>
            </a:pPr>
            <a:endParaRPr lang="sv-SE" altLang="zh-CN" dirty="0"/>
          </a:p>
          <a:p>
            <a:pPr marL="914400" lvl="2" indent="0">
              <a:lnSpc>
                <a:spcPct val="90000"/>
              </a:lnSpc>
              <a:spcBef>
                <a:spcPct val="0"/>
              </a:spcBef>
              <a:spcAft>
                <a:spcPts val="600"/>
              </a:spcAft>
              <a:buNone/>
              <a:defRPr/>
            </a:pPr>
            <a:endParaRPr lang="sv-SE" dirty="0"/>
          </a:p>
        </p:txBody>
      </p:sp>
    </p:spTree>
    <p:extLst>
      <p:ext uri="{BB962C8B-B14F-4D97-AF65-F5344CB8AC3E}">
        <p14:creationId xmlns:p14="http://schemas.microsoft.com/office/powerpoint/2010/main" val="791649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Group </a:t>
            </a:r>
            <a:r>
              <a:rPr lang="sv-SE" dirty="0" err="1" smtClean="0"/>
              <a:t>lending</a:t>
            </a:r>
            <a:r>
              <a:rPr lang="sv-SE" dirty="0" smtClean="0"/>
              <a:t> vs </a:t>
            </a:r>
            <a:r>
              <a:rPr lang="sv-SE" dirty="0" err="1" smtClean="0"/>
              <a:t>Individual</a:t>
            </a:r>
            <a:r>
              <a:rPr lang="sv-SE" dirty="0" smtClean="0"/>
              <a:t> </a:t>
            </a:r>
            <a:r>
              <a:rPr lang="sv-SE" dirty="0" err="1"/>
              <a:t>l</a:t>
            </a:r>
            <a:r>
              <a:rPr lang="sv-SE" dirty="0" err="1" smtClean="0"/>
              <a:t>ending</a:t>
            </a:r>
            <a:endParaRPr lang="en-US" dirty="0"/>
          </a:p>
        </p:txBody>
      </p:sp>
      <p:sp>
        <p:nvSpPr>
          <p:cNvPr id="3" name="Content Placeholder 2"/>
          <p:cNvSpPr>
            <a:spLocks noGrp="1"/>
          </p:cNvSpPr>
          <p:nvPr>
            <p:ph idx="1"/>
          </p:nvPr>
        </p:nvSpPr>
        <p:spPr/>
        <p:txBody>
          <a:bodyPr>
            <a:normAutofit/>
          </a:bodyPr>
          <a:lstStyle/>
          <a:p>
            <a:r>
              <a:rPr lang="sv-SE" dirty="0" err="1" smtClean="0"/>
              <a:t>When</a:t>
            </a:r>
            <a:r>
              <a:rPr lang="sv-SE" dirty="0" smtClean="0"/>
              <a:t> </a:t>
            </a:r>
            <a:r>
              <a:rPr lang="sv-SE" dirty="0" err="1" smtClean="0"/>
              <a:t>should</a:t>
            </a:r>
            <a:r>
              <a:rPr lang="sv-SE" dirty="0" smtClean="0"/>
              <a:t> </a:t>
            </a:r>
            <a:r>
              <a:rPr lang="sv-SE" dirty="0" err="1" smtClean="0"/>
              <a:t>we</a:t>
            </a:r>
            <a:r>
              <a:rPr lang="sv-SE" dirty="0" smtClean="0"/>
              <a:t> </a:t>
            </a:r>
            <a:r>
              <a:rPr lang="sv-SE" dirty="0" err="1" smtClean="0"/>
              <a:t>expect</a:t>
            </a:r>
            <a:r>
              <a:rPr lang="sv-SE" dirty="0" smtClean="0"/>
              <a:t> </a:t>
            </a:r>
            <a:r>
              <a:rPr lang="sv-SE" dirty="0" err="1" smtClean="0"/>
              <a:t>higher</a:t>
            </a:r>
            <a:r>
              <a:rPr lang="sv-SE" dirty="0" smtClean="0"/>
              <a:t> risk </a:t>
            </a:r>
            <a:r>
              <a:rPr lang="sv-SE" dirty="0" err="1" smtClean="0"/>
              <a:t>taking</a:t>
            </a:r>
            <a:r>
              <a:rPr lang="sv-SE" dirty="0" smtClean="0"/>
              <a:t>?</a:t>
            </a:r>
          </a:p>
          <a:p>
            <a:r>
              <a:rPr lang="sv-SE" dirty="0" err="1" smtClean="0"/>
              <a:t>How</a:t>
            </a:r>
            <a:r>
              <a:rPr lang="sv-SE" dirty="0" smtClean="0"/>
              <a:t> </a:t>
            </a:r>
            <a:r>
              <a:rPr lang="sv-SE" dirty="0" err="1" smtClean="0"/>
              <a:t>can</a:t>
            </a:r>
            <a:r>
              <a:rPr lang="sv-SE" dirty="0" smtClean="0"/>
              <a:t> </a:t>
            </a:r>
            <a:r>
              <a:rPr lang="sv-SE" dirty="0" err="1" smtClean="0"/>
              <a:t>we</a:t>
            </a:r>
            <a:r>
              <a:rPr lang="sv-SE" dirty="0" smtClean="0"/>
              <a:t> </a:t>
            </a:r>
            <a:r>
              <a:rPr lang="sv-SE" dirty="0" err="1" smtClean="0"/>
              <a:t>explain</a:t>
            </a:r>
            <a:r>
              <a:rPr lang="sv-SE" dirty="0" smtClean="0"/>
              <a:t> the </a:t>
            </a:r>
            <a:r>
              <a:rPr lang="sv-SE" dirty="0" err="1" smtClean="0"/>
              <a:t>results</a:t>
            </a:r>
            <a:r>
              <a:rPr lang="sv-SE" dirty="0" smtClean="0"/>
              <a:t> </a:t>
            </a:r>
            <a:r>
              <a:rPr lang="sv-SE" dirty="0" err="1" smtClean="0"/>
              <a:t>of</a:t>
            </a:r>
            <a:r>
              <a:rPr lang="sv-SE" dirty="0" smtClean="0"/>
              <a:t> the Mongolian experiment?</a:t>
            </a:r>
          </a:p>
          <a:p>
            <a:endParaRPr lang="sv-SE" dirty="0" smtClean="0"/>
          </a:p>
          <a:p>
            <a:pPr lvl="2">
              <a:lnSpc>
                <a:spcPct val="90000"/>
              </a:lnSpc>
              <a:spcBef>
                <a:spcPct val="0"/>
              </a:spcBef>
              <a:spcAft>
                <a:spcPts val="600"/>
              </a:spcAft>
              <a:buFont typeface="Wingdings" pitchFamily="2" charset="2"/>
              <a:buChar char="Ø"/>
              <a:defRPr/>
            </a:pPr>
            <a:r>
              <a:rPr lang="en-US" dirty="0" smtClean="0"/>
              <a:t>Context</a:t>
            </a:r>
            <a:r>
              <a:rPr lang="en-US" dirty="0"/>
              <a:t>? Time of evaluation? Or something deeper</a:t>
            </a:r>
            <a:r>
              <a:rPr lang="en-US" dirty="0" smtClean="0"/>
              <a:t>?</a:t>
            </a:r>
          </a:p>
          <a:p>
            <a:pPr marL="914400" lvl="2" indent="0">
              <a:lnSpc>
                <a:spcPct val="90000"/>
              </a:lnSpc>
              <a:spcBef>
                <a:spcPct val="0"/>
              </a:spcBef>
              <a:spcAft>
                <a:spcPts val="600"/>
              </a:spcAft>
              <a:buNone/>
              <a:defRPr/>
            </a:pPr>
            <a:endParaRPr lang="en-US" dirty="0"/>
          </a:p>
          <a:p>
            <a:r>
              <a:rPr lang="en-US" dirty="0"/>
              <a:t>What happens to adverse selection in this study?</a:t>
            </a:r>
          </a:p>
          <a:p>
            <a:pPr marL="914400" lvl="2" indent="0">
              <a:lnSpc>
                <a:spcPct val="90000"/>
              </a:lnSpc>
              <a:spcBef>
                <a:spcPct val="0"/>
              </a:spcBef>
              <a:spcAft>
                <a:spcPts val="600"/>
              </a:spcAft>
              <a:buNone/>
              <a:defRPr/>
            </a:pPr>
            <a:endParaRPr lang="sv-SE" dirty="0" smtClean="0"/>
          </a:p>
          <a:p>
            <a:pPr marL="0" lvl="2" indent="0">
              <a:buNone/>
            </a:pPr>
            <a:endParaRPr lang="sv-SE" dirty="0" smtClean="0"/>
          </a:p>
          <a:p>
            <a:endParaRPr lang="en-US" dirty="0"/>
          </a:p>
        </p:txBody>
      </p:sp>
    </p:spTree>
    <p:extLst>
      <p:ext uri="{BB962C8B-B14F-4D97-AF65-F5344CB8AC3E}">
        <p14:creationId xmlns:p14="http://schemas.microsoft.com/office/powerpoint/2010/main" val="552366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sv-SE" dirty="0" err="1" smtClean="0"/>
              <a:t>Typical</a:t>
            </a:r>
            <a:r>
              <a:rPr lang="sv-SE" dirty="0" smtClean="0"/>
              <a:t> </a:t>
            </a:r>
            <a:r>
              <a:rPr lang="sv-SE" dirty="0" err="1" smtClean="0"/>
              <a:t>exam</a:t>
            </a:r>
            <a:r>
              <a:rPr lang="sv-SE" dirty="0" smtClean="0"/>
              <a:t> </a:t>
            </a:r>
            <a:r>
              <a:rPr lang="sv-SE" dirty="0" err="1" smtClean="0"/>
              <a:t>question</a:t>
            </a:r>
            <a:endParaRPr lang="en-US" dirty="0" smtClean="0"/>
          </a:p>
        </p:txBody>
      </p:sp>
      <p:sp>
        <p:nvSpPr>
          <p:cNvPr id="15362" name="Content Placeholder 2"/>
          <p:cNvSpPr>
            <a:spLocks noGrp="1"/>
          </p:cNvSpPr>
          <p:nvPr>
            <p:ph idx="1"/>
          </p:nvPr>
        </p:nvSpPr>
        <p:spPr/>
        <p:txBody>
          <a:bodyPr>
            <a:normAutofit/>
          </a:bodyPr>
          <a:lstStyle/>
          <a:p>
            <a:r>
              <a:rPr lang="en-US" dirty="0"/>
              <a:t>3a) </a:t>
            </a:r>
            <a:r>
              <a:rPr lang="en-US" dirty="0" err="1"/>
              <a:t>Banarjee</a:t>
            </a:r>
            <a:r>
              <a:rPr lang="en-US" dirty="0"/>
              <a:t> and </a:t>
            </a:r>
            <a:r>
              <a:rPr lang="en-US" dirty="0" err="1"/>
              <a:t>Duflo</a:t>
            </a:r>
            <a:r>
              <a:rPr lang="en-US" dirty="0"/>
              <a:t> (2010) define microcredit as innovations that lower the administrative cost of making small loans. Describe these innovations and discuss their advantages and disadvantages (5 points). </a:t>
            </a:r>
          </a:p>
          <a:p>
            <a:pPr marL="0" indent="0" eaLnBrk="1" hangingPunct="1">
              <a:buNone/>
            </a:pPr>
            <a:endParaRPr lang="en-US" dirty="0" smtClean="0"/>
          </a:p>
        </p:txBody>
      </p:sp>
    </p:spTree>
    <p:extLst>
      <p:ext uri="{BB962C8B-B14F-4D97-AF65-F5344CB8AC3E}">
        <p14:creationId xmlns:p14="http://schemas.microsoft.com/office/powerpoint/2010/main" val="3683252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1892</Words>
  <Application>Microsoft Office PowerPoint</Application>
  <PresentationFormat>On-screen Show (4:3)</PresentationFormat>
  <Paragraphs>209</Paragraphs>
  <Slides>41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Development Economics  ECON 4915  Lecture 4 </vt:lpstr>
      <vt:lpstr>Outline</vt:lpstr>
      <vt:lpstr>Seminar 3</vt:lpstr>
      <vt:lpstr>PowerPoint Presentation</vt:lpstr>
      <vt:lpstr>Focus on the following</vt:lpstr>
      <vt:lpstr>Focus on the following</vt:lpstr>
      <vt:lpstr>Focus on the following</vt:lpstr>
      <vt:lpstr>Group lending vs Individual lending</vt:lpstr>
      <vt:lpstr>Typical exam question</vt:lpstr>
      <vt:lpstr>Innovations</vt:lpstr>
      <vt:lpstr>Typical exam question</vt:lpstr>
      <vt:lpstr>Insurance</vt:lpstr>
      <vt:lpstr>Risk</vt:lpstr>
      <vt:lpstr>Consequences of high risk </vt:lpstr>
      <vt:lpstr>Consequences of high risk </vt:lpstr>
      <vt:lpstr>Consequences of high risk </vt:lpstr>
      <vt:lpstr>To reduce risk, smoothing of consumption is necessary</vt:lpstr>
      <vt:lpstr>Self-insurance</vt:lpstr>
      <vt:lpstr>“A bullock cart in India” </vt:lpstr>
      <vt:lpstr>Mutual insurance can also be used to smooth income</vt:lpstr>
      <vt:lpstr>Mutual insurance continued</vt:lpstr>
      <vt:lpstr>Mutual insurance continued</vt:lpstr>
      <vt:lpstr>The perfect insurance model</vt:lpstr>
      <vt:lpstr>Insure away the idiosyncratic risk</vt:lpstr>
      <vt:lpstr>How can the theory be tested?</vt:lpstr>
      <vt:lpstr>Findings</vt:lpstr>
      <vt:lpstr>But what do we actually learn about insurance?</vt:lpstr>
      <vt:lpstr>Why might we expect a problem with insurance?  </vt:lpstr>
      <vt:lpstr>Difficult to observe the final outcome</vt:lpstr>
      <vt:lpstr>Difficult to observe effort </vt:lpstr>
      <vt:lpstr>The farmers net expected utility</vt:lpstr>
      <vt:lpstr>Then risk aversion implies that there are gains from insurance</vt:lpstr>
      <vt:lpstr>So, what’s the problem? </vt:lpstr>
      <vt:lpstr>PowerPoint Presentation</vt:lpstr>
      <vt:lpstr>Difficult to enforce contracts</vt:lpstr>
      <vt:lpstr>Difficult to enforce contracts</vt:lpstr>
      <vt:lpstr>What does this tell us?</vt:lpstr>
      <vt:lpstr>The problem of adverse selection</vt:lpstr>
      <vt:lpstr>So, as in credit markets…</vt:lpstr>
      <vt:lpstr>What can be done?</vt:lpstr>
      <vt:lpstr>Some questions at the research frontier</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Economics  ECON 4915  Lecture 4 </dc:title>
  <dc:creator>Andreas Kotsadam</dc:creator>
  <cp:lastModifiedBy>Andreas Kotsadam</cp:lastModifiedBy>
  <cp:revision>31</cp:revision>
  <dcterms:created xsi:type="dcterms:W3CDTF">2012-02-06T09:05:12Z</dcterms:created>
  <dcterms:modified xsi:type="dcterms:W3CDTF">2012-02-08T13:24:36Z</dcterms:modified>
</cp:coreProperties>
</file>